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2192000" cy="6858000"/>
  <p:notesSz cx="6858000" cy="9144000"/>
  <p:embeddedFontLst>
    <p:embeddedFont>
      <p:font typeface="Calibri" panose="020F0502020204030204" pitchFamily="34" charset="0"/>
      <p:regular r:id="rId81"/>
      <p:bold r:id="rId82"/>
      <p:italic r:id="rId83"/>
      <p:boldItalic r:id="rId84"/>
    </p:embeddedFont>
    <p:embeddedFont>
      <p:font typeface="Georgia" panose="02040502050405020303" pitchFamily="18" charset="0"/>
      <p:regular r:id="rId85"/>
      <p:bold r:id="rId86"/>
      <p:italic r:id="rId87"/>
      <p:boldItalic r:id="rId88"/>
    </p:embeddedFont>
    <p:embeddedFont>
      <p:font typeface="Helvetica Neue" panose="020B060402020202020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i5ueM1X4nU0MXmQ1TCl5AakHtJ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85B4EA-9EA2-46C9-A34B-E2EA6800BC9B}">
  <a:tblStyle styleId="{AA85B4EA-9EA2-46C9-A34B-E2EA6800BC9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647b2a1c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4647b2a1c0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647b2a1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14647b2a1c0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4647b2a1c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4647b2a1c0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4647b2a1c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14647b2a1c0_0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647b2a1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14647b2a1c0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4691d2483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4691d24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691d2483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4691d2483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691d2483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4691d2483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691d2483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4691d2483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4691d2483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4691d2483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4647b2a1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4647b2a1c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4691d2483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4691d2483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46b6305d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46b6305d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4691d2483b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4691d2483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46b6305d38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46b6305d3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691d2483b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4691d2483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691d2483b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4691d2483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691d2483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4691d2483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4691d2483b_1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4691d2483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691d2483b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4691d2483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691d2483b_1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4691d2483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4647b2a1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14647b2a1c0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4691d2483b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4691d2483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691d2483b_1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4691d2483b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4691d2483b_1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4691d2483b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691d2483b_1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691d2483b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4691d2483b_1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4691d2483b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4647b2a1c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14647b2a1c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487d7a409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487d7a40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487d7a409a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487d7a409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487d7a40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487d7a409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487d7a409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487d7a409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87d7a409a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87d7a409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487d7a409a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487d7a409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87d7a409a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487d7a409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487d7a409a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487d7a409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487d7a409a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487d7a409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6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6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6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4"/>
          <p:cNvSpPr>
            <a:spLocks noGrp="1"/>
          </p:cNvSpPr>
          <p:nvPr>
            <p:ph type="pic" idx="2"/>
          </p:nvPr>
        </p:nvSpPr>
        <p:spPr>
          <a:xfrm>
            <a:off x="5183188" y="987425"/>
            <a:ext cx="6172200" cy="4873625"/>
          </a:xfrm>
          <a:prstGeom prst="rect">
            <a:avLst/>
          </a:prstGeom>
          <a:noFill/>
          <a:ln>
            <a:noFill/>
          </a:ln>
        </p:spPr>
      </p:sp>
      <p:sp>
        <p:nvSpPr>
          <p:cNvPr id="64" name="Google Shape;64;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311.2524"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selective-search-for-object-detection-r-cn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image-net.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hyperlink" Target="https://in.mathworks.com/help/vision/ug/anchor-boxes-for-object-detection.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analyticsvidhya.com/blog/2018/10/a-step-by-step-introduction-to-the-basic-object-detection-algorithms-part-1?utm_source=blog&amp;utm_medium=a-step-by-step-introduction-to-the-basic-object-detection-algorithms-part-1"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108775" y="3386038"/>
            <a:ext cx="9144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Object Detection Using Deep Learning Algorithms (RCNN,FAST RCNN,Faster RCNN)</a:t>
            </a:r>
            <a:br>
              <a:rPr lang="en-US" b="1"/>
            </a:b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Object Detection vs. Object Recognition</a:t>
            </a:r>
            <a:endParaRPr/>
          </a:p>
        </p:txBody>
      </p:sp>
      <p:pic>
        <p:nvPicPr>
          <p:cNvPr id="141" name="Google Shape;141;p7" descr="Object Recognition for recognizing dogs in an image"/>
          <p:cNvPicPr preferRelativeResize="0">
            <a:picLocks noGrp="1"/>
          </p:cNvPicPr>
          <p:nvPr>
            <p:ph type="body" idx="1"/>
          </p:nvPr>
        </p:nvPicPr>
        <p:blipFill rotWithShape="1">
          <a:blip r:embed="rId3">
            <a:alphaModFix/>
          </a:blip>
          <a:srcRect/>
          <a:stretch/>
        </p:blipFill>
        <p:spPr>
          <a:xfrm>
            <a:off x="398352" y="1825625"/>
            <a:ext cx="11407367"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Image Classification and Detection</a:t>
            </a:r>
            <a:endParaRPr b="1"/>
          </a:p>
        </p:txBody>
      </p:sp>
      <p:sp>
        <p:nvSpPr>
          <p:cNvPr id="147" name="Google Shape;147;p11"/>
          <p:cNvSpPr txBox="1">
            <a:spLocks noGrp="1"/>
          </p:cNvSpPr>
          <p:nvPr>
            <p:ph type="body" idx="1"/>
          </p:nvPr>
        </p:nvSpPr>
        <p:spPr>
          <a:xfrm>
            <a:off x="190123" y="1358020"/>
            <a:ext cx="11624649" cy="481894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Image Classification, we are given an image and the model predicts the class label for example for the above image as the input, model would predict that this is a car i.e the input is an image and the output is a class label whereas in the case of Object Detection the input is an image and the output is the label Car as well as the exact bounding box containing car.</a:t>
            </a:r>
            <a:endParaRPr/>
          </a:p>
        </p:txBody>
      </p:sp>
      <p:pic>
        <p:nvPicPr>
          <p:cNvPr id="148" name="Google Shape;148;p11" descr="https://miro.medium.com/max/875/1*89utq3hRErlJvGZW8mWIgw.png"/>
          <p:cNvPicPr preferRelativeResize="0"/>
          <p:nvPr/>
        </p:nvPicPr>
        <p:blipFill rotWithShape="1">
          <a:blip r:embed="rId3">
            <a:alphaModFix/>
          </a:blip>
          <a:srcRect/>
          <a:stretch/>
        </p:blipFill>
        <p:spPr>
          <a:xfrm>
            <a:off x="932507" y="3249519"/>
            <a:ext cx="9769444" cy="352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946841" y="452672"/>
            <a:ext cx="10515600" cy="88493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Sliding Window Algorithm</a:t>
            </a:r>
            <a:endParaRPr/>
          </a:p>
        </p:txBody>
      </p:sp>
      <p:sp>
        <p:nvSpPr>
          <p:cNvPr id="154" name="Google Shape;154;p8"/>
          <p:cNvSpPr txBox="1">
            <a:spLocks noGrp="1"/>
          </p:cNvSpPr>
          <p:nvPr>
            <p:ph type="body" idx="1"/>
          </p:nvPr>
        </p:nvSpPr>
        <p:spPr>
          <a:xfrm>
            <a:off x="199176" y="1400976"/>
            <a:ext cx="11615596" cy="483936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In the sliding window approach, we slide a box or window over an image to select a patch and classify each image patch covered by the window using the object recognition model. </a:t>
            </a:r>
            <a:endParaRPr/>
          </a:p>
          <a:p>
            <a:pPr marL="228600" lvl="0" indent="-228600" algn="l" rtl="0">
              <a:lnSpc>
                <a:spcPct val="90000"/>
              </a:lnSpc>
              <a:spcBef>
                <a:spcPts val="1000"/>
              </a:spcBef>
              <a:spcAft>
                <a:spcPts val="0"/>
              </a:spcAft>
              <a:buClr>
                <a:schemeClr val="dk1"/>
              </a:buClr>
              <a:buSzPts val="2800"/>
              <a:buChar char="•"/>
            </a:pPr>
            <a:r>
              <a:rPr lang="en-US"/>
              <a:t>It is an exhaustive search for objects over the entire image. </a:t>
            </a:r>
            <a:endParaRPr/>
          </a:p>
          <a:p>
            <a:pPr marL="228600" lvl="0" indent="-228600" algn="l" rtl="0">
              <a:lnSpc>
                <a:spcPct val="90000"/>
              </a:lnSpc>
              <a:spcBef>
                <a:spcPts val="1000"/>
              </a:spcBef>
              <a:spcAft>
                <a:spcPts val="0"/>
              </a:spcAft>
              <a:buClr>
                <a:schemeClr val="dk1"/>
              </a:buClr>
              <a:buSzPts val="2800"/>
              <a:buChar char="•"/>
            </a:pPr>
            <a:r>
              <a:rPr lang="en-US"/>
              <a:t>Not only do we need to search all possible locations in the image, we have to search at different scales. </a:t>
            </a:r>
            <a:endParaRPr/>
          </a:p>
          <a:p>
            <a:pPr marL="228600" lvl="0" indent="-228600" algn="l" rtl="0">
              <a:lnSpc>
                <a:spcPct val="90000"/>
              </a:lnSpc>
              <a:spcBef>
                <a:spcPts val="1000"/>
              </a:spcBef>
              <a:spcAft>
                <a:spcPts val="0"/>
              </a:spcAft>
              <a:buClr>
                <a:schemeClr val="dk1"/>
              </a:buClr>
              <a:buSzPts val="2800"/>
              <a:buChar char="•"/>
            </a:pPr>
            <a:r>
              <a:rPr lang="en-US"/>
              <a:t>This is because object recognition models are generally trained at a specific scale (or range of scales). </a:t>
            </a:r>
            <a:endParaRPr/>
          </a:p>
          <a:p>
            <a:pPr marL="228600" lvl="0" indent="-228600" algn="l" rtl="0">
              <a:lnSpc>
                <a:spcPct val="90000"/>
              </a:lnSpc>
              <a:spcBef>
                <a:spcPts val="1000"/>
              </a:spcBef>
              <a:spcAft>
                <a:spcPts val="0"/>
              </a:spcAft>
              <a:buClr>
                <a:schemeClr val="dk1"/>
              </a:buClr>
              <a:buSzPts val="2800"/>
              <a:buChar char="•"/>
            </a:pPr>
            <a:r>
              <a:rPr lang="en-US"/>
              <a:t>This results into classifying tens of thousands of image patches.</a:t>
            </a:r>
            <a:endParaRPr/>
          </a:p>
          <a:p>
            <a:pPr marL="0" lvl="0" indent="0" algn="l" rtl="0">
              <a:lnSpc>
                <a:spcPct val="90000"/>
              </a:lnSpc>
              <a:spcBef>
                <a:spcPts val="1000"/>
              </a:spcBef>
              <a:spcAft>
                <a:spcPts val="0"/>
              </a:spcAft>
              <a:buClr>
                <a:schemeClr val="dk1"/>
              </a:buClr>
              <a:buSzPts val="2800"/>
              <a:buNone/>
            </a:pPr>
            <a:br>
              <a:rPr lang="en-US"/>
            </a:b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Sliding Window Algorithm</a:t>
            </a:r>
            <a:endParaRPr/>
          </a:p>
        </p:txBody>
      </p:sp>
      <p:sp>
        <p:nvSpPr>
          <p:cNvPr id="160" name="Google Shape;160;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most straightforward way to generate smaller sub-regions (patches) is called the Sliding Window approach. </a:t>
            </a:r>
            <a:endParaRPr/>
          </a:p>
          <a:p>
            <a:pPr marL="228600" lvl="0" indent="-228600" algn="l" rtl="0">
              <a:lnSpc>
                <a:spcPct val="90000"/>
              </a:lnSpc>
              <a:spcBef>
                <a:spcPts val="1000"/>
              </a:spcBef>
              <a:spcAft>
                <a:spcPts val="0"/>
              </a:spcAft>
              <a:buClr>
                <a:schemeClr val="dk1"/>
              </a:buClr>
              <a:buSzPts val="2800"/>
              <a:buChar char="•"/>
            </a:pPr>
            <a:r>
              <a:rPr lang="en-US"/>
              <a:t>However, the sliding window approach has several limitations. </a:t>
            </a:r>
            <a:endParaRPr/>
          </a:p>
          <a:p>
            <a:pPr marL="228600" lvl="0" indent="-228600" algn="l" rtl="0">
              <a:lnSpc>
                <a:spcPct val="90000"/>
              </a:lnSpc>
              <a:spcBef>
                <a:spcPts val="1000"/>
              </a:spcBef>
              <a:spcAft>
                <a:spcPts val="0"/>
              </a:spcAft>
              <a:buClr>
                <a:schemeClr val="dk1"/>
              </a:buClr>
              <a:buSzPts val="2800"/>
              <a:buChar char="•"/>
            </a:pPr>
            <a:r>
              <a:rPr lang="en-US"/>
              <a:t>These limitations are overcome by a class of algorithms called the “Region Proposal” algorithms. </a:t>
            </a:r>
            <a:endParaRPr/>
          </a:p>
          <a:p>
            <a:pPr marL="228600" lvl="0" indent="-228600" algn="l" rtl="0">
              <a:lnSpc>
                <a:spcPct val="90000"/>
              </a:lnSpc>
              <a:spcBef>
                <a:spcPts val="1000"/>
              </a:spcBef>
              <a:spcAft>
                <a:spcPts val="0"/>
              </a:spcAft>
              <a:buClr>
                <a:schemeClr val="dk1"/>
              </a:buClr>
              <a:buSzPts val="2800"/>
              <a:buChar char="•"/>
            </a:pPr>
            <a:r>
              <a:rPr lang="en-US"/>
              <a:t>Selective Search is one of the most popular Region Proposal algorithms.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838200" y="365126"/>
            <a:ext cx="10515600" cy="63981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Region Proposal Algorithms</a:t>
            </a:r>
            <a:br>
              <a:rPr lang="en-US" b="1"/>
            </a:br>
            <a:endParaRPr/>
          </a:p>
        </p:txBody>
      </p:sp>
      <p:sp>
        <p:nvSpPr>
          <p:cNvPr id="166" name="Google Shape;166;p10"/>
          <p:cNvSpPr txBox="1">
            <a:spLocks noGrp="1"/>
          </p:cNvSpPr>
          <p:nvPr>
            <p:ph type="body" idx="1"/>
          </p:nvPr>
        </p:nvSpPr>
        <p:spPr>
          <a:xfrm>
            <a:off x="190123" y="1213164"/>
            <a:ext cx="11878146" cy="496379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The problems we have discussed so far can be solved using region proposal algorithms. </a:t>
            </a:r>
            <a:endParaRPr dirty="0"/>
          </a:p>
          <a:p>
            <a:pPr marL="228600" lvl="0" indent="-228600" algn="just" rtl="0">
              <a:lnSpc>
                <a:spcPct val="90000"/>
              </a:lnSpc>
              <a:spcBef>
                <a:spcPts val="1000"/>
              </a:spcBef>
              <a:spcAft>
                <a:spcPts val="0"/>
              </a:spcAft>
              <a:buClr>
                <a:schemeClr val="dk1"/>
              </a:buClr>
              <a:buSzPts val="2800"/>
              <a:buChar char="•"/>
            </a:pPr>
            <a:r>
              <a:rPr lang="en-US" dirty="0"/>
              <a:t>These methods take an image as the input and output bounding boxes corresponding to all patches in an image that are most likely to be objects. </a:t>
            </a:r>
            <a:endParaRPr dirty="0"/>
          </a:p>
          <a:p>
            <a:pPr marL="228600" lvl="0" indent="-228600" algn="just" rtl="0">
              <a:lnSpc>
                <a:spcPct val="90000"/>
              </a:lnSpc>
              <a:spcBef>
                <a:spcPts val="1000"/>
              </a:spcBef>
              <a:spcAft>
                <a:spcPts val="0"/>
              </a:spcAft>
              <a:buClr>
                <a:schemeClr val="dk1"/>
              </a:buClr>
              <a:buSzPts val="2800"/>
              <a:buChar char="•"/>
            </a:pPr>
            <a:r>
              <a:rPr lang="en-US" dirty="0"/>
              <a:t>These region proposals can be noisy, overlapping and may not contain the object perfectly but amongst these region proposals, there will be a proposal which will be very close to the actual object in the image.</a:t>
            </a:r>
            <a:endParaRPr dirty="0"/>
          </a:p>
          <a:p>
            <a:pPr marL="228600" lvl="0" indent="-228600" algn="just" rtl="0">
              <a:lnSpc>
                <a:spcPct val="90000"/>
              </a:lnSpc>
              <a:spcBef>
                <a:spcPts val="1000"/>
              </a:spcBef>
              <a:spcAft>
                <a:spcPts val="0"/>
              </a:spcAft>
              <a:buClr>
                <a:schemeClr val="dk1"/>
              </a:buClr>
              <a:buSzPts val="2800"/>
              <a:buChar char="•"/>
            </a:pPr>
            <a:r>
              <a:rPr lang="en-US" dirty="0"/>
              <a:t> We can then classify these proposals using the object recognition model. </a:t>
            </a:r>
            <a:endParaRPr dirty="0"/>
          </a:p>
          <a:p>
            <a:pPr marL="228600" lvl="0" indent="-228600" algn="just" rtl="0">
              <a:lnSpc>
                <a:spcPct val="90000"/>
              </a:lnSpc>
              <a:spcBef>
                <a:spcPts val="1000"/>
              </a:spcBef>
              <a:spcAft>
                <a:spcPts val="0"/>
              </a:spcAft>
              <a:buClr>
                <a:schemeClr val="dk1"/>
              </a:buClr>
              <a:buSzPts val="2800"/>
              <a:buChar char="•"/>
            </a:pPr>
            <a:r>
              <a:rPr lang="en-US" dirty="0"/>
              <a:t>The region proposals with the high probability scores are locations of the object.</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Object Detection</a:t>
            </a:r>
            <a:endParaRPr b="1" dirty="0"/>
          </a:p>
        </p:txBody>
      </p:sp>
      <p:pic>
        <p:nvPicPr>
          <p:cNvPr id="172" name="Google Shape;172;p12" descr="https://miro.medium.com/max/366/1*k4vTBqp_2kP5jXDhAN0Gqg.png"/>
          <p:cNvPicPr preferRelativeResize="0"/>
          <p:nvPr/>
        </p:nvPicPr>
        <p:blipFill rotWithShape="1">
          <a:blip r:embed="rId3">
            <a:alphaModFix/>
          </a:blip>
          <a:srcRect l="11723" t="10495" r="7894" b="14762"/>
          <a:stretch/>
        </p:blipFill>
        <p:spPr>
          <a:xfrm>
            <a:off x="8691327" y="2118510"/>
            <a:ext cx="3340728" cy="4173648"/>
          </a:xfrm>
          <a:prstGeom prst="rect">
            <a:avLst/>
          </a:prstGeom>
          <a:noFill/>
          <a:ln>
            <a:noFill/>
          </a:ln>
        </p:spPr>
      </p:pic>
      <p:sp>
        <p:nvSpPr>
          <p:cNvPr id="173" name="Google Shape;173;p12"/>
          <p:cNvSpPr/>
          <p:nvPr/>
        </p:nvSpPr>
        <p:spPr>
          <a:xfrm>
            <a:off x="386281" y="2334553"/>
            <a:ext cx="7716569" cy="31085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0" i="0" u="none" strike="noStrike" cap="none" dirty="0">
                <a:solidFill>
                  <a:srgbClr val="292929"/>
                </a:solidFill>
                <a:latin typeface="Arial"/>
                <a:ea typeface="Arial"/>
                <a:cs typeface="Arial"/>
                <a:sym typeface="Arial"/>
              </a:rPr>
              <a:t>In the image goal is to identify all objects in it, we can see that there are 3 objects, there is this person, then there is a flag and then there is a ball and the other yellow bounding box there is no object over there, there is nothing in that region so the model should be able to identify/say that as well.</a:t>
            </a:r>
            <a:endParaRPr sz="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Region Proposal Phase</a:t>
            </a:r>
            <a:endParaRPr/>
          </a:p>
        </p:txBody>
      </p:sp>
      <p:sp>
        <p:nvSpPr>
          <p:cNvPr id="179" name="Google Shape;179;p13"/>
          <p:cNvSpPr txBox="1">
            <a:spLocks noGrp="1"/>
          </p:cNvSpPr>
          <p:nvPr>
            <p:ph type="body" idx="1"/>
          </p:nvPr>
        </p:nvSpPr>
        <p:spPr>
          <a:xfrm>
            <a:off x="0" y="1484768"/>
            <a:ext cx="12059216" cy="5223850"/>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en-US" dirty="0"/>
              <a:t>Regional Proposal Phase is one stage in the pipeline where some regions in the image are proposed as the regions which might contain the object.</a:t>
            </a:r>
            <a:endParaRPr dirty="0"/>
          </a:p>
          <a:p>
            <a:pPr marL="228600" lvl="0" indent="-228600" algn="just" rtl="0">
              <a:lnSpc>
                <a:spcPct val="90000"/>
              </a:lnSpc>
              <a:spcBef>
                <a:spcPts val="1000"/>
              </a:spcBef>
              <a:spcAft>
                <a:spcPts val="0"/>
              </a:spcAft>
              <a:buClr>
                <a:schemeClr val="dk1"/>
              </a:buClr>
              <a:buSzPct val="100000"/>
              <a:buChar char="•"/>
            </a:pPr>
            <a:r>
              <a:rPr lang="en-US" dirty="0"/>
              <a:t> Here in the above image, we have shown only 4 regions but in actual practice, there would be many more regions of different shapes, sizes and aspect ratio: </a:t>
            </a:r>
            <a:endParaRPr dirty="0"/>
          </a:p>
          <a:p>
            <a:pPr marL="228600" lvl="0" indent="-228600" algn="just" rtl="0">
              <a:lnSpc>
                <a:spcPct val="90000"/>
              </a:lnSpc>
              <a:spcBef>
                <a:spcPts val="1000"/>
              </a:spcBef>
              <a:spcAft>
                <a:spcPts val="0"/>
              </a:spcAft>
              <a:buClr>
                <a:schemeClr val="dk1"/>
              </a:buClr>
              <a:buSzPct val="100000"/>
              <a:buChar char="•"/>
            </a:pPr>
            <a:r>
              <a:rPr lang="en-US" dirty="0"/>
              <a:t>These are the regions where there might be an object, so it tries to predict whether the proposed regions actually contains an object and if so what is the class/label of the object.</a:t>
            </a:r>
            <a:endParaRPr dirty="0"/>
          </a:p>
          <a:p>
            <a:pPr marL="228600" lvl="0" indent="-228600" algn="just" rtl="0">
              <a:lnSpc>
                <a:spcPct val="90000"/>
              </a:lnSpc>
              <a:spcBef>
                <a:spcPts val="1000"/>
              </a:spcBef>
              <a:spcAft>
                <a:spcPts val="0"/>
              </a:spcAft>
              <a:buClr>
                <a:schemeClr val="dk1"/>
              </a:buClr>
              <a:buSzPct val="100000"/>
              <a:buChar char="•"/>
            </a:pPr>
            <a:r>
              <a:rPr lang="en-US" dirty="0"/>
              <a:t>Once the regions are proposed, then we will crop out(we give the co-ordinates of the lower-left corner and the width and the height of rectangle based on which it will crop this region from the input image and make a new image; so all of the regions/images would be cropped to the same size(let’s say this size is </a:t>
            </a:r>
            <a:r>
              <a:rPr lang="en-US" b="1" dirty="0"/>
              <a:t>p, q</a:t>
            </a:r>
            <a:r>
              <a:rPr lang="en-US" dirty="0"/>
              <a:t>)) each of these regions.</a:t>
            </a:r>
            <a:endParaRPr dirty="0"/>
          </a:p>
          <a:p>
            <a:pPr marL="228600" lvl="0" indent="-228600" algn="just" rtl="0">
              <a:lnSpc>
                <a:spcPct val="90000"/>
              </a:lnSpc>
              <a:spcBef>
                <a:spcPts val="1000"/>
              </a:spcBef>
              <a:spcAft>
                <a:spcPts val="0"/>
              </a:spcAft>
              <a:buClr>
                <a:schemeClr val="dk1"/>
              </a:buClr>
              <a:buSzPct val="100000"/>
              <a:buChar char="•"/>
            </a:pPr>
            <a:r>
              <a:rPr lang="en-US" dirty="0"/>
              <a:t>Now from these cropped images, we need to do some sort of feature extractions.</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85" name="Google Shape;185;p14" descr="https://miro.medium.com/max/875/1*QL7mwa3JSwdlOu54_fhvWQ.png"/>
          <p:cNvPicPr preferRelativeResize="0">
            <a:picLocks noGrp="1"/>
          </p:cNvPicPr>
          <p:nvPr>
            <p:ph type="body" idx="1"/>
          </p:nvPr>
        </p:nvPicPr>
        <p:blipFill rotWithShape="1">
          <a:blip r:embed="rId3">
            <a:alphaModFix/>
          </a:blip>
          <a:srcRect/>
          <a:stretch/>
        </p:blipFill>
        <p:spPr>
          <a:xfrm>
            <a:off x="307817" y="181068"/>
            <a:ext cx="11579383" cy="65184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1" name="Google Shape;19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en-US" dirty="0"/>
              <a:t>Let’s say we crop all the images to be of the size </a:t>
            </a:r>
            <a:r>
              <a:rPr lang="en-US" b="1" dirty="0"/>
              <a:t>30 X 30 </a:t>
            </a:r>
            <a:r>
              <a:rPr lang="en-US" dirty="0"/>
              <a:t>so</a:t>
            </a:r>
            <a:r>
              <a:rPr lang="en-US" b="1" dirty="0"/>
              <a:t> ‘d’ is 30</a:t>
            </a:r>
            <a:r>
              <a:rPr lang="en-US" dirty="0"/>
              <a:t>(30-dimensional vector)</a:t>
            </a:r>
            <a:r>
              <a:rPr lang="en-US" b="1" dirty="0"/>
              <a:t> </a:t>
            </a:r>
            <a:r>
              <a:rPr lang="en-US" dirty="0"/>
              <a:t>in this case and each of the cropped images would then be a</a:t>
            </a:r>
            <a:r>
              <a:rPr lang="en-US" b="1" dirty="0"/>
              <a:t> 900-dimensional vector(</a:t>
            </a:r>
            <a:r>
              <a:rPr lang="en-US" dirty="0"/>
              <a:t>30 X 30 vector/matrix when flattened out</a:t>
            </a:r>
            <a:r>
              <a:rPr lang="en-US" b="1" dirty="0"/>
              <a:t>) </a:t>
            </a:r>
            <a:r>
              <a:rPr lang="en-US" dirty="0"/>
              <a:t>and we want to do the classification on that.</a:t>
            </a:r>
            <a:endParaRPr dirty="0"/>
          </a:p>
          <a:p>
            <a:pPr marL="228600" lvl="0" indent="-228600" algn="just" rtl="0">
              <a:lnSpc>
                <a:spcPct val="90000"/>
              </a:lnSpc>
              <a:spcBef>
                <a:spcPts val="1000"/>
              </a:spcBef>
              <a:spcAft>
                <a:spcPts val="0"/>
              </a:spcAft>
              <a:buClr>
                <a:schemeClr val="dk1"/>
              </a:buClr>
              <a:buSzPts val="2800"/>
              <a:buChar char="•"/>
            </a:pPr>
            <a:r>
              <a:rPr lang="en-US" dirty="0"/>
              <a:t>Our input ‘</a:t>
            </a:r>
            <a:r>
              <a:rPr lang="en-US" b="1" dirty="0"/>
              <a:t>x</a:t>
            </a:r>
            <a:r>
              <a:rPr lang="en-US" dirty="0"/>
              <a:t>’ in this case would be a vector containing </a:t>
            </a:r>
            <a:r>
              <a:rPr lang="en-US" b="1" dirty="0"/>
              <a:t>900 values </a:t>
            </a:r>
            <a:r>
              <a:rPr lang="en-US" dirty="0"/>
              <a:t>and the output ‘</a:t>
            </a:r>
            <a:r>
              <a:rPr lang="en-US" b="1" dirty="0"/>
              <a:t>y’ </a:t>
            </a:r>
            <a:r>
              <a:rPr lang="en-US" dirty="0"/>
              <a:t>could be any of the class out of the total no. of classes let’s say total 4 classes are there so </a:t>
            </a:r>
            <a:r>
              <a:rPr lang="en-US" b="1" dirty="0"/>
              <a:t>y </a:t>
            </a:r>
            <a:r>
              <a:rPr lang="en-US" dirty="0"/>
              <a:t>could be Class A, Class B, …, Class D.</a:t>
            </a:r>
            <a:endParaRPr dirty="0"/>
          </a:p>
          <a:p>
            <a:pPr marL="228600" lvl="0" indent="-228600" algn="just" rtl="0">
              <a:lnSpc>
                <a:spcPct val="90000"/>
              </a:lnSpc>
              <a:spcBef>
                <a:spcPts val="1000"/>
              </a:spcBef>
              <a:spcAft>
                <a:spcPts val="0"/>
              </a:spcAft>
              <a:buClr>
                <a:schemeClr val="dk1"/>
              </a:buClr>
              <a:buSzPts val="2800"/>
              <a:buChar char="•"/>
            </a:pPr>
            <a:r>
              <a:rPr lang="en-US" dirty="0"/>
              <a:t>We could do this classification using one layer neural network or a deep neural network or using a CNN as well.</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Classification</a:t>
            </a:r>
            <a:endParaRPr/>
          </a:p>
        </p:txBody>
      </p:sp>
      <p:pic>
        <p:nvPicPr>
          <p:cNvPr id="197" name="Google Shape;197;p16" descr="https://miro.medium.com/max/2000/1*qLqLj5RcyBBdJD-sM1AxLA.png"/>
          <p:cNvPicPr preferRelativeResize="0">
            <a:picLocks noGrp="1"/>
          </p:cNvPicPr>
          <p:nvPr>
            <p:ph type="body" idx="1"/>
          </p:nvPr>
        </p:nvPicPr>
        <p:blipFill rotWithShape="1">
          <a:blip r:embed="rId3">
            <a:alphaModFix/>
          </a:blip>
          <a:srcRect/>
          <a:stretch/>
        </p:blipFill>
        <p:spPr>
          <a:xfrm>
            <a:off x="838200" y="1860800"/>
            <a:ext cx="10515600" cy="42809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Object detection task-Computer Vision</a:t>
            </a:r>
            <a:endParaRPr b="1"/>
          </a:p>
        </p:txBody>
      </p:sp>
      <p:sp>
        <p:nvSpPr>
          <p:cNvPr id="90" name="Google Shape;90;p2"/>
          <p:cNvSpPr txBox="1">
            <a:spLocks noGrp="1"/>
          </p:cNvSpPr>
          <p:nvPr>
            <p:ph type="body" idx="1"/>
          </p:nvPr>
        </p:nvSpPr>
        <p:spPr>
          <a:xfrm>
            <a:off x="108642" y="1436327"/>
            <a:ext cx="11941519" cy="204020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400"/>
              <a:buChar char="•"/>
            </a:pPr>
            <a:r>
              <a:rPr lang="en-US" sz="2400"/>
              <a:t>Computer vision is an interdisciplinary field that has been gaining huge amounts of traction in recent years (since CNN), and self-driving cars have taken center stage. </a:t>
            </a:r>
            <a:endParaRPr sz="2400"/>
          </a:p>
          <a:p>
            <a:pPr marL="228600" lvl="0" indent="-228600" algn="just" rtl="0">
              <a:lnSpc>
                <a:spcPct val="90000"/>
              </a:lnSpc>
              <a:spcBef>
                <a:spcPts val="1000"/>
              </a:spcBef>
              <a:spcAft>
                <a:spcPts val="0"/>
              </a:spcAft>
              <a:buClr>
                <a:schemeClr val="dk1"/>
              </a:buClr>
              <a:buSzPts val="2400"/>
              <a:buChar char="•"/>
            </a:pPr>
            <a:r>
              <a:rPr lang="en-US" sz="2400"/>
              <a:t>One of the most important part of computer vision is object detection. </a:t>
            </a:r>
            <a:endParaRPr sz="2400"/>
          </a:p>
          <a:p>
            <a:pPr marL="228600" lvl="0" indent="-228600" algn="just" rtl="0">
              <a:lnSpc>
                <a:spcPct val="90000"/>
              </a:lnSpc>
              <a:spcBef>
                <a:spcPts val="1000"/>
              </a:spcBef>
              <a:spcAft>
                <a:spcPts val="0"/>
              </a:spcAft>
              <a:buClr>
                <a:schemeClr val="dk1"/>
              </a:buClr>
              <a:buSzPts val="2400"/>
              <a:buChar char="•"/>
            </a:pPr>
            <a:r>
              <a:rPr lang="en-US" sz="2400"/>
              <a:t>Object detection helps in solving the problem in pose estimation, vehicle detection, surveillance, etc.</a:t>
            </a:r>
            <a:endParaRPr/>
          </a:p>
          <a:p>
            <a:pPr marL="228600" lvl="0" indent="-76200" algn="l" rtl="0">
              <a:lnSpc>
                <a:spcPct val="90000"/>
              </a:lnSpc>
              <a:spcBef>
                <a:spcPts val="1000"/>
              </a:spcBef>
              <a:spcAft>
                <a:spcPts val="0"/>
              </a:spcAft>
              <a:buClr>
                <a:schemeClr val="dk1"/>
              </a:buClr>
              <a:buSzPts val="2400"/>
              <a:buNone/>
            </a:pPr>
            <a:endParaRPr sz="2400"/>
          </a:p>
        </p:txBody>
      </p:sp>
      <p:pic>
        <p:nvPicPr>
          <p:cNvPr id="91" name="Google Shape;91;p2" descr="Object detection"/>
          <p:cNvPicPr preferRelativeResize="0"/>
          <p:nvPr/>
        </p:nvPicPr>
        <p:blipFill rotWithShape="1">
          <a:blip r:embed="rId3">
            <a:alphaModFix/>
          </a:blip>
          <a:srcRect/>
          <a:stretch/>
        </p:blipFill>
        <p:spPr>
          <a:xfrm>
            <a:off x="2712344" y="3105340"/>
            <a:ext cx="8550167" cy="35761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4647b2a1c0_0_9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03" name="Google Shape;203;g14647b2a1c0_0_90"/>
          <p:cNvPicPr preferRelativeResize="0">
            <a:picLocks noGrp="1"/>
          </p:cNvPicPr>
          <p:nvPr>
            <p:ph type="body" idx="1"/>
          </p:nvPr>
        </p:nvPicPr>
        <p:blipFill rotWithShape="1">
          <a:blip r:embed="rId3">
            <a:alphaModFix/>
          </a:blip>
          <a:srcRect l="2963" t="6271" r="1424" b="9318"/>
          <a:stretch/>
        </p:blipFill>
        <p:spPr>
          <a:xfrm>
            <a:off x="357499" y="365125"/>
            <a:ext cx="11477100" cy="6234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4647b2a1c0_0_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09" name="Google Shape;209;g14647b2a1c0_0_95"/>
          <p:cNvPicPr preferRelativeResize="0">
            <a:picLocks noGrp="1"/>
          </p:cNvPicPr>
          <p:nvPr>
            <p:ph type="body" idx="1"/>
          </p:nvPr>
        </p:nvPicPr>
        <p:blipFill rotWithShape="1">
          <a:blip r:embed="rId3">
            <a:alphaModFix/>
          </a:blip>
          <a:srcRect/>
          <a:stretch/>
        </p:blipFill>
        <p:spPr>
          <a:xfrm>
            <a:off x="102551" y="85458"/>
            <a:ext cx="11895600" cy="66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4647b2a1c0_0_100"/>
          <p:cNvSpPr txBox="1">
            <a:spLocks noGrp="1"/>
          </p:cNvSpPr>
          <p:nvPr>
            <p:ph type="title"/>
          </p:nvPr>
        </p:nvSpPr>
        <p:spPr>
          <a:xfrm>
            <a:off x="848170" y="188007"/>
            <a:ext cx="10515600" cy="374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One object in Image</a:t>
            </a:r>
            <a:endParaRPr b="1"/>
          </a:p>
        </p:txBody>
      </p:sp>
      <p:pic>
        <p:nvPicPr>
          <p:cNvPr id="215" name="Google Shape;215;g14647b2a1c0_0_100"/>
          <p:cNvPicPr preferRelativeResize="0">
            <a:picLocks noGrp="1"/>
          </p:cNvPicPr>
          <p:nvPr>
            <p:ph type="body" idx="1"/>
          </p:nvPr>
        </p:nvPicPr>
        <p:blipFill rotWithShape="1">
          <a:blip r:embed="rId3">
            <a:alphaModFix/>
          </a:blip>
          <a:srcRect l="3896" t="19711" r="4628" b="23727"/>
          <a:stretch/>
        </p:blipFill>
        <p:spPr>
          <a:xfrm>
            <a:off x="341832" y="675119"/>
            <a:ext cx="11528400" cy="598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4647b2a1c0_0_1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21" name="Google Shape;221;g14647b2a1c0_0_105"/>
          <p:cNvPicPr preferRelativeResize="0">
            <a:picLocks noGrp="1"/>
          </p:cNvPicPr>
          <p:nvPr>
            <p:ph type="body" idx="1"/>
          </p:nvPr>
        </p:nvPicPr>
        <p:blipFill rotWithShape="1">
          <a:blip r:embed="rId3">
            <a:alphaModFix/>
          </a:blip>
          <a:srcRect l="8538" r="12033" b="8214"/>
          <a:stretch/>
        </p:blipFill>
        <p:spPr>
          <a:xfrm>
            <a:off x="358923" y="299103"/>
            <a:ext cx="11511300" cy="6229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4647b2a1c0_0_1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227" name="Google Shape;227;g14647b2a1c0_0_110"/>
          <p:cNvPicPr preferRelativeResize="0">
            <a:picLocks noGrp="1"/>
          </p:cNvPicPr>
          <p:nvPr>
            <p:ph type="body" idx="1"/>
          </p:nvPr>
        </p:nvPicPr>
        <p:blipFill rotWithShape="1">
          <a:blip r:embed="rId3">
            <a:alphaModFix/>
          </a:blip>
          <a:srcRect l="580" t="3806" r="4190" b="6636"/>
          <a:stretch/>
        </p:blipFill>
        <p:spPr>
          <a:xfrm>
            <a:off x="324739" y="365125"/>
            <a:ext cx="11622300" cy="622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4691d2483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RCNN</a:t>
            </a:r>
            <a:endParaRPr/>
          </a:p>
        </p:txBody>
      </p:sp>
      <p:sp>
        <p:nvSpPr>
          <p:cNvPr id="233" name="Google Shape;233;g14691d2483b_0_0"/>
          <p:cNvSpPr txBox="1">
            <a:spLocks noGrp="1"/>
          </p:cNvSpPr>
          <p:nvPr>
            <p:ph type="body" idx="1"/>
          </p:nvPr>
        </p:nvSpPr>
        <p:spPr>
          <a:xfrm>
            <a:off x="87175" y="1351250"/>
            <a:ext cx="12030600" cy="5376000"/>
          </a:xfrm>
          <a:prstGeom prst="rect">
            <a:avLst/>
          </a:prstGeom>
        </p:spPr>
        <p:txBody>
          <a:bodyPr spcFirstLastPara="1" wrap="square" lIns="91425" tIns="45700" rIns="91425" bIns="45700"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US" sz="1900">
                <a:solidFill>
                  <a:srgbClr val="292929"/>
                </a:solidFill>
                <a:latin typeface="Georgia"/>
                <a:ea typeface="Georgia"/>
                <a:cs typeface="Georgia"/>
                <a:sym typeface="Georgia"/>
              </a:rPr>
              <a:t>The </a:t>
            </a:r>
            <a:r>
              <a:rPr lang="en-US" sz="1900" u="sng">
                <a:solidFill>
                  <a:schemeClr val="hlink"/>
                </a:solidFill>
                <a:latin typeface="Georgia"/>
                <a:ea typeface="Georgia"/>
                <a:cs typeface="Georgia"/>
                <a:sym typeface="Georgia"/>
                <a:hlinkClick r:id="rId3"/>
              </a:rPr>
              <a:t>R-CNN paper</a:t>
            </a:r>
            <a:r>
              <a:rPr lang="en-US" sz="1900">
                <a:solidFill>
                  <a:srgbClr val="292929"/>
                </a:solidFill>
                <a:latin typeface="Georgia"/>
                <a:ea typeface="Georgia"/>
                <a:cs typeface="Georgia"/>
                <a:sym typeface="Georgia"/>
              </a:rPr>
              <a:t>[1] was published in 2014. It was the first paper to show that CNN can lead to high performance in object detection. This algorithm does object detection in the following way:</a:t>
            </a:r>
            <a:endParaRPr sz="1900">
              <a:solidFill>
                <a:srgbClr val="292929"/>
              </a:solidFill>
              <a:latin typeface="Georgia"/>
              <a:ea typeface="Georgia"/>
              <a:cs typeface="Georgia"/>
              <a:sym typeface="Georgia"/>
            </a:endParaRPr>
          </a:p>
          <a:p>
            <a:pPr marL="0" lvl="0" indent="0" algn="l" rtl="0">
              <a:lnSpc>
                <a:spcPct val="115000"/>
              </a:lnSpc>
              <a:spcBef>
                <a:spcPts val="420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1000"/>
              </a:spcBef>
              <a:spcAft>
                <a:spcPts val="0"/>
              </a:spcAft>
              <a:buNone/>
            </a:pPr>
            <a:endParaRPr/>
          </a:p>
        </p:txBody>
      </p:sp>
      <p:pic>
        <p:nvPicPr>
          <p:cNvPr id="234" name="Google Shape;234;g14691d2483b_0_0"/>
          <p:cNvPicPr preferRelativeResize="0"/>
          <p:nvPr/>
        </p:nvPicPr>
        <p:blipFill>
          <a:blip r:embed="rId4">
            <a:alphaModFix/>
          </a:blip>
          <a:stretch>
            <a:fillRect/>
          </a:stretch>
        </p:blipFill>
        <p:spPr>
          <a:xfrm>
            <a:off x="87175" y="2808275"/>
            <a:ext cx="11957925" cy="3918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691d2483b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RCNN Steps</a:t>
            </a:r>
            <a:endParaRPr dirty="0"/>
          </a:p>
        </p:txBody>
      </p:sp>
      <p:sp>
        <p:nvSpPr>
          <p:cNvPr id="240" name="Google Shape;240;g14691d2483b_0_25"/>
          <p:cNvSpPr txBox="1">
            <a:spLocks noGrp="1"/>
          </p:cNvSpPr>
          <p:nvPr>
            <p:ph type="body" idx="1"/>
          </p:nvPr>
        </p:nvSpPr>
        <p:spPr>
          <a:xfrm>
            <a:off x="218700" y="1360899"/>
            <a:ext cx="11754600" cy="4975893"/>
          </a:xfrm>
          <a:prstGeom prst="rect">
            <a:avLst/>
          </a:prstGeom>
        </p:spPr>
        <p:txBody>
          <a:bodyPr spcFirstLastPara="1" wrap="square" lIns="91425" tIns="45700" rIns="91425" bIns="45700" anchor="t" anchorCtr="0">
            <a:noAutofit/>
          </a:bodyPr>
          <a:lstStyle/>
          <a:p>
            <a:pPr marL="749300" lvl="0" indent="-349250" algn="l" rtl="0">
              <a:lnSpc>
                <a:spcPct val="190909"/>
              </a:lnSpc>
              <a:spcBef>
                <a:spcPts val="3200"/>
              </a:spcBef>
              <a:spcAft>
                <a:spcPts val="0"/>
              </a:spcAft>
              <a:buClr>
                <a:srgbClr val="292929"/>
              </a:buClr>
              <a:buSzPts val="1900"/>
              <a:buFont typeface="Georgia"/>
              <a:buAutoNum type="arabicPeriod"/>
            </a:pPr>
            <a:r>
              <a:rPr lang="en-US" sz="1900" dirty="0">
                <a:solidFill>
                  <a:srgbClr val="292929"/>
                </a:solidFill>
                <a:latin typeface="Georgia"/>
                <a:ea typeface="Georgia"/>
                <a:cs typeface="Georgia"/>
                <a:sym typeface="Georgia"/>
              </a:rPr>
              <a:t>The method takes an image as input and extracts around 2000 region proposals from the image(Step 2 in the above image).</a:t>
            </a:r>
            <a:endParaRPr sz="1900" dirty="0">
              <a:solidFill>
                <a:srgbClr val="292929"/>
              </a:solidFill>
              <a:latin typeface="Georgia"/>
              <a:ea typeface="Georgia"/>
              <a:cs typeface="Georgia"/>
              <a:sym typeface="Georgia"/>
            </a:endParaRPr>
          </a:p>
          <a:p>
            <a:pPr marL="749300" lvl="0" indent="-349250" algn="l" rtl="0">
              <a:lnSpc>
                <a:spcPct val="190909"/>
              </a:lnSpc>
              <a:spcBef>
                <a:spcPts val="0"/>
              </a:spcBef>
              <a:spcAft>
                <a:spcPts val="0"/>
              </a:spcAft>
              <a:buClr>
                <a:srgbClr val="292929"/>
              </a:buClr>
              <a:buSzPts val="1900"/>
              <a:buFont typeface="Georgia"/>
              <a:buAutoNum type="arabicPeriod"/>
            </a:pPr>
            <a:r>
              <a:rPr lang="en-US" sz="1900" dirty="0">
                <a:solidFill>
                  <a:srgbClr val="292929"/>
                </a:solidFill>
                <a:latin typeface="Georgia"/>
                <a:ea typeface="Georgia"/>
                <a:cs typeface="Georgia"/>
                <a:sym typeface="Georgia"/>
              </a:rPr>
              <a:t>Each region proposal is then warped(reshaped) to a fixed size to be passed on as an input to a CNN.</a:t>
            </a:r>
            <a:endParaRPr sz="1900" dirty="0">
              <a:solidFill>
                <a:srgbClr val="292929"/>
              </a:solidFill>
              <a:latin typeface="Georgia"/>
              <a:ea typeface="Georgia"/>
              <a:cs typeface="Georgia"/>
              <a:sym typeface="Georgia"/>
            </a:endParaRPr>
          </a:p>
          <a:p>
            <a:pPr marL="749300" lvl="0" indent="-349250" algn="l" rtl="0">
              <a:lnSpc>
                <a:spcPct val="190909"/>
              </a:lnSpc>
              <a:spcBef>
                <a:spcPts val="0"/>
              </a:spcBef>
              <a:spcAft>
                <a:spcPts val="0"/>
              </a:spcAft>
              <a:buClr>
                <a:srgbClr val="292929"/>
              </a:buClr>
              <a:buSzPts val="1900"/>
              <a:buFont typeface="Georgia"/>
              <a:buAutoNum type="arabicPeriod"/>
            </a:pPr>
            <a:r>
              <a:rPr lang="en-US" sz="1900" dirty="0">
                <a:solidFill>
                  <a:srgbClr val="292929"/>
                </a:solidFill>
                <a:latin typeface="Georgia"/>
                <a:ea typeface="Georgia"/>
                <a:cs typeface="Georgia"/>
                <a:sym typeface="Georgia"/>
              </a:rPr>
              <a:t>The CNN extracts a fixed-length feature vector for each region proposal(Step 3 in the above image).</a:t>
            </a:r>
            <a:endParaRPr sz="1900" dirty="0">
              <a:solidFill>
                <a:srgbClr val="292929"/>
              </a:solidFill>
              <a:latin typeface="Georgia"/>
              <a:ea typeface="Georgia"/>
              <a:cs typeface="Georgia"/>
              <a:sym typeface="Georgia"/>
            </a:endParaRPr>
          </a:p>
          <a:p>
            <a:pPr marL="749300" lvl="0" indent="-349250" algn="l" rtl="0">
              <a:lnSpc>
                <a:spcPct val="190909"/>
              </a:lnSpc>
              <a:spcBef>
                <a:spcPts val="0"/>
              </a:spcBef>
              <a:spcAft>
                <a:spcPts val="0"/>
              </a:spcAft>
              <a:buClr>
                <a:srgbClr val="292929"/>
              </a:buClr>
              <a:buSzPts val="1900"/>
              <a:buFont typeface="Georgia"/>
              <a:buAutoNum type="arabicPeriod"/>
            </a:pPr>
            <a:r>
              <a:rPr lang="en-US" sz="1900" dirty="0">
                <a:solidFill>
                  <a:srgbClr val="292929"/>
                </a:solidFill>
                <a:latin typeface="Georgia"/>
                <a:ea typeface="Georgia"/>
                <a:cs typeface="Georgia"/>
                <a:sym typeface="Georgia"/>
              </a:rPr>
              <a:t>These features are used to classify region proposals using category-specific linear SVM(Step 4 in the above image).</a:t>
            </a:r>
            <a:endParaRPr sz="1900" dirty="0">
              <a:solidFill>
                <a:srgbClr val="292929"/>
              </a:solidFill>
              <a:latin typeface="Georgia"/>
              <a:ea typeface="Georgia"/>
              <a:cs typeface="Georgia"/>
              <a:sym typeface="Georgia"/>
            </a:endParaRPr>
          </a:p>
          <a:p>
            <a:pPr marL="749300" lvl="0" indent="-349250" algn="l" rtl="0">
              <a:lnSpc>
                <a:spcPct val="190909"/>
              </a:lnSpc>
              <a:spcBef>
                <a:spcPts val="0"/>
              </a:spcBef>
              <a:spcAft>
                <a:spcPts val="0"/>
              </a:spcAft>
              <a:buClr>
                <a:srgbClr val="292929"/>
              </a:buClr>
              <a:buSzPts val="1900"/>
              <a:buFont typeface="Georgia"/>
              <a:buAutoNum type="arabicPeriod"/>
            </a:pPr>
            <a:r>
              <a:rPr lang="en-US" sz="1900" dirty="0">
                <a:solidFill>
                  <a:srgbClr val="292929"/>
                </a:solidFill>
                <a:latin typeface="Georgia"/>
                <a:ea typeface="Georgia"/>
                <a:cs typeface="Georgia"/>
                <a:sym typeface="Georgia"/>
              </a:rPr>
              <a:t>The bounding boxes are refined using bounding box regression so that the object is properly captured by the box.</a:t>
            </a:r>
            <a:endParaRPr sz="1900" dirty="0">
              <a:solidFill>
                <a:srgbClr val="292929"/>
              </a:solidFill>
              <a:latin typeface="Georgia"/>
              <a:ea typeface="Georgia"/>
              <a:cs typeface="Georgia"/>
              <a:sym typeface="Georgia"/>
            </a:endParaRPr>
          </a:p>
          <a:p>
            <a:pPr marL="0" lvl="0" indent="0" algn="l" rtl="0">
              <a:spcBef>
                <a:spcPts val="1000"/>
              </a:spcBef>
              <a:spcAft>
                <a:spcPts val="0"/>
              </a:spcAft>
              <a:buNone/>
            </a:pPr>
            <a:endParaRPr sz="3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691d2483b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Clr>
                <a:schemeClr val="dk1"/>
              </a:buClr>
              <a:buSzPts val="1100"/>
              <a:buFont typeface="Arial"/>
              <a:buNone/>
            </a:pPr>
            <a:r>
              <a:rPr lang="en-US" sz="1850" b="1">
                <a:solidFill>
                  <a:srgbClr val="292929"/>
                </a:solidFill>
                <a:latin typeface="Helvetica Neue"/>
                <a:ea typeface="Helvetica Neue"/>
                <a:cs typeface="Helvetica Neue"/>
                <a:sym typeface="Helvetica Neue"/>
              </a:rPr>
              <a:t>Calculating region Proposals</a:t>
            </a:r>
            <a:endParaRPr sz="1850" b="1">
              <a:solidFill>
                <a:srgbClr val="292929"/>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246" name="Google Shape;246;g14691d2483b_0_5"/>
          <p:cNvSpPr txBox="1">
            <a:spLocks noGrp="1"/>
          </p:cNvSpPr>
          <p:nvPr>
            <p:ph type="body" idx="1"/>
          </p:nvPr>
        </p:nvSpPr>
        <p:spPr>
          <a:xfrm>
            <a:off x="276075" y="1075200"/>
            <a:ext cx="11609100" cy="5419500"/>
          </a:xfrm>
          <a:prstGeom prst="rect">
            <a:avLst/>
          </a:prstGeom>
        </p:spPr>
        <p:txBody>
          <a:bodyPr spcFirstLastPara="1" wrap="square" lIns="91425" tIns="45700" rIns="91425" bIns="45700" anchor="t" anchorCtr="0">
            <a:normAutofit/>
          </a:bodyPr>
          <a:lstStyle/>
          <a:p>
            <a:pPr marL="0" lvl="0" indent="0">
              <a:buNone/>
            </a:pPr>
            <a:r>
              <a:rPr lang="en-US" sz="1800" dirty="0" err="1">
                <a:solidFill>
                  <a:srgbClr val="292929"/>
                </a:solidFill>
                <a:highlight>
                  <a:srgbClr val="FFFFFF"/>
                </a:highlight>
                <a:latin typeface="Georgia"/>
                <a:ea typeface="Georgia"/>
                <a:cs typeface="Georgia"/>
                <a:sym typeface="Georgia"/>
              </a:rPr>
              <a:t>Regino</a:t>
            </a:r>
            <a:r>
              <a:rPr lang="en-US" sz="1800" dirty="0">
                <a:solidFill>
                  <a:srgbClr val="292929"/>
                </a:solidFill>
                <a:highlight>
                  <a:srgbClr val="FFFFFF"/>
                </a:highlight>
                <a:latin typeface="Georgia"/>
                <a:ea typeface="Georgia"/>
                <a:cs typeface="Georgia"/>
                <a:sym typeface="Georgia"/>
              </a:rPr>
              <a:t> proposals are the bounding boxes that may contain an object. These are represented by a tuple of 4 numbers(</a:t>
            </a:r>
            <a:r>
              <a:rPr lang="en-US" sz="1800" dirty="0" err="1">
                <a:solidFill>
                  <a:srgbClr val="292929"/>
                </a:solidFill>
                <a:highlight>
                  <a:srgbClr val="FFFFFF"/>
                </a:highlight>
                <a:latin typeface="Georgia"/>
                <a:ea typeface="Georgia"/>
                <a:cs typeface="Georgia"/>
                <a:sym typeface="Georgia"/>
              </a:rPr>
              <a:t>x,y,h,w</a:t>
            </a:r>
            <a:r>
              <a:rPr lang="en-US" sz="1800" dirty="0">
                <a:solidFill>
                  <a:srgbClr val="292929"/>
                </a:solidFill>
                <a:highlight>
                  <a:srgbClr val="FFFFFF"/>
                </a:highlight>
                <a:latin typeface="Georgia"/>
                <a:ea typeface="Georgia"/>
                <a:cs typeface="Georgia"/>
                <a:sym typeface="Georgia"/>
              </a:rPr>
              <a:t>). </a:t>
            </a:r>
            <a:endParaRPr sz="18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r>
              <a:rPr lang="en-US" sz="1800" dirty="0">
                <a:solidFill>
                  <a:srgbClr val="292929"/>
                </a:solidFill>
                <a:highlight>
                  <a:srgbClr val="FFFFFF"/>
                </a:highlight>
                <a:latin typeface="Georgia"/>
                <a:ea typeface="Georgia"/>
                <a:cs typeface="Georgia"/>
                <a:sym typeface="Georgia"/>
              </a:rPr>
              <a:t>The (</a:t>
            </a:r>
            <a:r>
              <a:rPr lang="en-US" sz="1800" dirty="0" err="1">
                <a:solidFill>
                  <a:srgbClr val="292929"/>
                </a:solidFill>
                <a:highlight>
                  <a:srgbClr val="FFFFFF"/>
                </a:highlight>
                <a:latin typeface="Georgia"/>
                <a:ea typeface="Georgia"/>
                <a:cs typeface="Georgia"/>
                <a:sym typeface="Georgia"/>
              </a:rPr>
              <a:t>x,y</a:t>
            </a:r>
            <a:r>
              <a:rPr lang="en-US" sz="1800" dirty="0">
                <a:solidFill>
                  <a:srgbClr val="292929"/>
                </a:solidFill>
                <a:highlight>
                  <a:srgbClr val="FFFFFF"/>
                </a:highlight>
                <a:latin typeface="Georgia"/>
                <a:ea typeface="Georgia"/>
                <a:cs typeface="Georgia"/>
                <a:sym typeface="Georgia"/>
              </a:rPr>
              <a:t>) are the coordinates of the </a:t>
            </a:r>
            <a:r>
              <a:rPr lang="en-US" sz="1800" dirty="0" err="1">
                <a:solidFill>
                  <a:srgbClr val="292929"/>
                </a:solidFill>
                <a:highlight>
                  <a:srgbClr val="FFFFFF"/>
                </a:highlight>
                <a:latin typeface="Georgia"/>
                <a:ea typeface="Georgia"/>
                <a:cs typeface="Georgia"/>
                <a:sym typeface="Georgia"/>
              </a:rPr>
              <a:t>centre</a:t>
            </a:r>
            <a:r>
              <a:rPr lang="en-US" sz="1800" dirty="0">
                <a:solidFill>
                  <a:srgbClr val="292929"/>
                </a:solidFill>
                <a:highlight>
                  <a:srgbClr val="FFFFFF"/>
                </a:highlight>
                <a:latin typeface="Georgia"/>
                <a:ea typeface="Georgia"/>
                <a:cs typeface="Georgia"/>
                <a:sym typeface="Georgia"/>
              </a:rPr>
              <a:t> of the bounding box and (</a:t>
            </a:r>
            <a:r>
              <a:rPr lang="en-US" sz="1800" dirty="0" err="1">
                <a:solidFill>
                  <a:srgbClr val="292929"/>
                </a:solidFill>
                <a:highlight>
                  <a:srgbClr val="FFFFFF"/>
                </a:highlight>
                <a:latin typeface="Georgia"/>
                <a:ea typeface="Georgia"/>
                <a:cs typeface="Georgia"/>
                <a:sym typeface="Georgia"/>
              </a:rPr>
              <a:t>h,w</a:t>
            </a:r>
            <a:r>
              <a:rPr lang="en-US" sz="1800" dirty="0">
                <a:solidFill>
                  <a:srgbClr val="292929"/>
                </a:solidFill>
                <a:highlight>
                  <a:srgbClr val="FFFFFF"/>
                </a:highlight>
                <a:latin typeface="Georgia"/>
                <a:ea typeface="Georgia"/>
                <a:cs typeface="Georgia"/>
                <a:sym typeface="Georgia"/>
              </a:rPr>
              <a:t>) are the height and width of the bounding box respectively. </a:t>
            </a:r>
            <a:endParaRPr sz="18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r>
              <a:rPr lang="en-US" sz="1800" dirty="0">
                <a:solidFill>
                  <a:srgbClr val="292929"/>
                </a:solidFill>
                <a:highlight>
                  <a:srgbClr val="FFFFFF"/>
                </a:highlight>
                <a:latin typeface="Georgia"/>
                <a:ea typeface="Georgia"/>
                <a:cs typeface="Georgia"/>
                <a:sym typeface="Georgia"/>
              </a:rPr>
              <a:t>These region proposals are calculated by an algorithm called </a:t>
            </a:r>
            <a:r>
              <a:rPr lang="en-US" sz="1800" u="sng" dirty="0">
                <a:solidFill>
                  <a:schemeClr val="hlink"/>
                </a:solidFill>
                <a:latin typeface="Georgia"/>
                <a:ea typeface="Georgia"/>
                <a:cs typeface="Georgia"/>
                <a:sym typeface="Georgia"/>
                <a:hlinkClick r:id="rId3"/>
              </a:rPr>
              <a:t>selective search</a:t>
            </a:r>
            <a:r>
              <a:rPr lang="en-US" sz="1800" dirty="0">
                <a:solidFill>
                  <a:srgbClr val="292929"/>
                </a:solidFill>
                <a:highlight>
                  <a:srgbClr val="FFFFFF"/>
                </a:highlight>
                <a:latin typeface="Georgia"/>
                <a:ea typeface="Georgia"/>
                <a:cs typeface="Georgia"/>
                <a:sym typeface="Georgia"/>
              </a:rPr>
              <a:t>[2]. For an image, approximately 2000 region proposals are extracted.</a:t>
            </a:r>
            <a:endParaRPr sz="3100" dirty="0"/>
          </a:p>
        </p:txBody>
      </p:sp>
      <p:pic>
        <p:nvPicPr>
          <p:cNvPr id="247" name="Google Shape;247;g14691d2483b_0_5"/>
          <p:cNvPicPr preferRelativeResize="0"/>
          <p:nvPr/>
        </p:nvPicPr>
        <p:blipFill>
          <a:blip r:embed="rId4">
            <a:alphaModFix/>
          </a:blip>
          <a:stretch>
            <a:fillRect/>
          </a:stretch>
        </p:blipFill>
        <p:spPr>
          <a:xfrm>
            <a:off x="838200" y="2935000"/>
            <a:ext cx="10515599" cy="3734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4691d2483b_0_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None/>
            </a:pPr>
            <a:r>
              <a:rPr lang="en-US" sz="2050" b="1">
                <a:solidFill>
                  <a:srgbClr val="292929"/>
                </a:solidFill>
                <a:latin typeface="Helvetica Neue"/>
                <a:ea typeface="Helvetica Neue"/>
                <a:cs typeface="Helvetica Neue"/>
                <a:sym typeface="Helvetica Neue"/>
              </a:rPr>
              <a:t>Training CNN feature extractor:</a:t>
            </a:r>
            <a:endParaRPr sz="4800"/>
          </a:p>
        </p:txBody>
      </p:sp>
      <p:sp>
        <p:nvSpPr>
          <p:cNvPr id="253" name="Google Shape;253;g14691d2483b_0_1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4" name="Google Shape;254;g14691d2483b_0_10"/>
          <p:cNvPicPr preferRelativeResize="0"/>
          <p:nvPr/>
        </p:nvPicPr>
        <p:blipFill>
          <a:blip r:embed="rId3">
            <a:alphaModFix/>
          </a:blip>
          <a:stretch>
            <a:fillRect/>
          </a:stretch>
        </p:blipFill>
        <p:spPr>
          <a:xfrm>
            <a:off x="232475" y="1336825"/>
            <a:ext cx="11754499" cy="532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4691d2483b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218181"/>
              </a:lnSpc>
              <a:spcBef>
                <a:spcPts val="3000"/>
              </a:spcBef>
              <a:spcAft>
                <a:spcPts val="0"/>
              </a:spcAft>
              <a:buClr>
                <a:schemeClr val="dk1"/>
              </a:buClr>
              <a:buSzPts val="1100"/>
              <a:buFont typeface="Arial"/>
              <a:buNone/>
            </a:pPr>
            <a:r>
              <a:rPr lang="en-US" sz="2500" b="1">
                <a:solidFill>
                  <a:srgbClr val="292929"/>
                </a:solidFill>
                <a:latin typeface="Georgia"/>
                <a:ea typeface="Georgia"/>
                <a:cs typeface="Georgia"/>
                <a:sym typeface="Georgia"/>
              </a:rPr>
              <a:t>Pretrained network:</a:t>
            </a:r>
            <a:r>
              <a:rPr lang="en-US" sz="2500">
                <a:solidFill>
                  <a:srgbClr val="292929"/>
                </a:solidFill>
                <a:latin typeface="Georgia"/>
                <a:ea typeface="Georgia"/>
                <a:cs typeface="Georgia"/>
                <a:sym typeface="Georgia"/>
              </a:rPr>
              <a:t> </a:t>
            </a:r>
            <a:endParaRPr sz="5400"/>
          </a:p>
        </p:txBody>
      </p:sp>
      <p:sp>
        <p:nvSpPr>
          <p:cNvPr id="260" name="Google Shape;260;g14691d2483b_0_15"/>
          <p:cNvSpPr txBox="1">
            <a:spLocks noGrp="1"/>
          </p:cNvSpPr>
          <p:nvPr>
            <p:ph type="body" idx="1"/>
          </p:nvPr>
        </p:nvSpPr>
        <p:spPr>
          <a:xfrm>
            <a:off x="145300" y="1496550"/>
            <a:ext cx="11972400" cy="5201700"/>
          </a:xfrm>
          <a:prstGeom prst="rect">
            <a:avLst/>
          </a:prstGeom>
        </p:spPr>
        <p:txBody>
          <a:bodyPr spcFirstLastPara="1" wrap="square" lIns="91425" tIns="45700" rIns="91425" bIns="45700" anchor="t" anchorCtr="0">
            <a:normAutofit/>
          </a:bodyPr>
          <a:lstStyle/>
          <a:p>
            <a:pPr marL="342900" algn="just">
              <a:lnSpc>
                <a:spcPct val="100000"/>
              </a:lnSpc>
              <a:spcBef>
                <a:spcPts val="3000"/>
              </a:spcBef>
              <a:buSzPct val="55000"/>
              <a:buFont typeface="Wingdings" panose="05000000000000000000" pitchFamily="2" charset="2"/>
              <a:buChar char="Ø"/>
            </a:pPr>
            <a:r>
              <a:rPr lang="en-US" sz="1900" dirty="0">
                <a:solidFill>
                  <a:srgbClr val="292929"/>
                </a:solidFill>
                <a:latin typeface="Georgia"/>
                <a:ea typeface="Georgia"/>
                <a:cs typeface="Georgia"/>
                <a:sym typeface="Georgia"/>
              </a:rPr>
              <a:t>To train the CNN for feature extraction, an architecture like VGG-16 is initialized with the pre-trained weights from </a:t>
            </a:r>
            <a:r>
              <a:rPr lang="en-US" sz="1900" u="sng" dirty="0" err="1">
                <a:solidFill>
                  <a:schemeClr val="hlink"/>
                </a:solidFill>
                <a:latin typeface="Georgia"/>
                <a:ea typeface="Georgia"/>
                <a:cs typeface="Georgia"/>
                <a:sym typeface="Georgia"/>
                <a:hlinkClick r:id="rId3"/>
              </a:rPr>
              <a:t>imagenet</a:t>
            </a:r>
            <a:r>
              <a:rPr lang="en-US" sz="1900" dirty="0">
                <a:solidFill>
                  <a:srgbClr val="292929"/>
                </a:solidFill>
                <a:latin typeface="Georgia"/>
                <a:ea typeface="Georgia"/>
                <a:cs typeface="Georgia"/>
                <a:sym typeface="Georgia"/>
              </a:rPr>
              <a:t> data. </a:t>
            </a:r>
          </a:p>
          <a:p>
            <a:pPr marL="342900" algn="just">
              <a:lnSpc>
                <a:spcPct val="100000"/>
              </a:lnSpc>
              <a:spcBef>
                <a:spcPts val="3000"/>
              </a:spcBef>
              <a:buSzPct val="55000"/>
              <a:buFont typeface="Wingdings" panose="05000000000000000000" pitchFamily="2" charset="2"/>
              <a:buChar char="Ø"/>
            </a:pPr>
            <a:r>
              <a:rPr lang="en-US" sz="1900" dirty="0">
                <a:solidFill>
                  <a:srgbClr val="292929"/>
                </a:solidFill>
                <a:latin typeface="Georgia"/>
                <a:ea typeface="Georgia"/>
                <a:cs typeface="Georgia"/>
                <a:sym typeface="Georgia"/>
              </a:rPr>
              <a:t>The output layer having 1000 classes is chopped off. So when a region proposal image(warped to size 224x224) is passed to the network we get a 4096-dimensional feature vector as shown in the above image. In this way, each region proposal is represented by a 4096-dimensional feature vector.</a:t>
            </a:r>
            <a:endParaRPr sz="1900" dirty="0">
              <a:solidFill>
                <a:srgbClr val="292929"/>
              </a:solidFill>
              <a:latin typeface="Georgia"/>
              <a:ea typeface="Georgia"/>
              <a:cs typeface="Georgia"/>
              <a:sym typeface="Georgia"/>
            </a:endParaRPr>
          </a:p>
          <a:p>
            <a:pPr marL="342900" algn="just">
              <a:lnSpc>
                <a:spcPct val="120000"/>
              </a:lnSpc>
              <a:spcBef>
                <a:spcPts val="3000"/>
              </a:spcBef>
              <a:buSzPct val="55000"/>
              <a:buFont typeface="Wingdings" panose="05000000000000000000" pitchFamily="2" charset="2"/>
              <a:buChar char="Ø"/>
            </a:pPr>
            <a:r>
              <a:rPr lang="en-US" sz="1900" dirty="0">
                <a:solidFill>
                  <a:srgbClr val="292929"/>
                </a:solidFill>
                <a:latin typeface="Georgia"/>
                <a:ea typeface="Georgia"/>
                <a:cs typeface="Georgia"/>
                <a:sym typeface="Georgia"/>
              </a:rPr>
              <a:t>The next step is to fine-tune the weights of the network with the region proposal images. To understand this a new metric called intersection-over-union or </a:t>
            </a:r>
            <a:r>
              <a:rPr lang="en-US" sz="1900" dirty="0" err="1">
                <a:solidFill>
                  <a:srgbClr val="292929"/>
                </a:solidFill>
                <a:latin typeface="Georgia"/>
                <a:ea typeface="Georgia"/>
                <a:cs typeface="Georgia"/>
                <a:sym typeface="Georgia"/>
              </a:rPr>
              <a:t>IoU</a:t>
            </a:r>
            <a:r>
              <a:rPr lang="en-US" sz="1900" dirty="0">
                <a:solidFill>
                  <a:srgbClr val="292929"/>
                </a:solidFill>
                <a:latin typeface="Georgia"/>
                <a:ea typeface="Georgia"/>
                <a:cs typeface="Georgia"/>
                <a:sym typeface="Georgia"/>
              </a:rPr>
              <a:t> score will be introduced.</a:t>
            </a:r>
            <a:endParaRPr sz="1900"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4647b2a1c0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What is Object Detection?</a:t>
            </a:r>
            <a:endParaRPr/>
          </a:p>
        </p:txBody>
      </p:sp>
      <p:pic>
        <p:nvPicPr>
          <p:cNvPr id="97" name="Google Shape;97;g14647b2a1c0_0_0" descr="Object detection"/>
          <p:cNvPicPr preferRelativeResize="0">
            <a:picLocks noGrp="1"/>
          </p:cNvPicPr>
          <p:nvPr>
            <p:ph type="body" idx="1"/>
          </p:nvPr>
        </p:nvPicPr>
        <p:blipFill rotWithShape="1">
          <a:blip r:embed="rId3">
            <a:alphaModFix/>
          </a:blip>
          <a:srcRect/>
          <a:stretch/>
        </p:blipFill>
        <p:spPr>
          <a:xfrm>
            <a:off x="1657884" y="1510706"/>
            <a:ext cx="9280800" cy="5146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4691d2483b_2_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5882"/>
              </a:lnSpc>
              <a:spcBef>
                <a:spcPts val="4000"/>
              </a:spcBef>
              <a:spcAft>
                <a:spcPts val="0"/>
              </a:spcAft>
              <a:buClr>
                <a:schemeClr val="dk1"/>
              </a:buClr>
              <a:buSzPts val="1100"/>
              <a:buFont typeface="Arial"/>
              <a:buNone/>
            </a:pPr>
            <a:r>
              <a:rPr lang="en-US" sz="2400" b="1">
                <a:solidFill>
                  <a:srgbClr val="292929"/>
                </a:solidFill>
                <a:latin typeface="Helvetica Neue"/>
                <a:ea typeface="Helvetica Neue"/>
                <a:cs typeface="Helvetica Neue"/>
                <a:sym typeface="Helvetica Neue"/>
              </a:rPr>
              <a:t>Intersection-Over-Union(IoU)</a:t>
            </a:r>
            <a:endParaRPr sz="2400"/>
          </a:p>
        </p:txBody>
      </p:sp>
      <p:sp>
        <p:nvSpPr>
          <p:cNvPr id="266" name="Google Shape;266;g14691d2483b_2_10"/>
          <p:cNvSpPr txBox="1">
            <a:spLocks noGrp="1"/>
          </p:cNvSpPr>
          <p:nvPr>
            <p:ph type="body" idx="1"/>
          </p:nvPr>
        </p:nvSpPr>
        <p:spPr>
          <a:xfrm>
            <a:off x="581175" y="1956375"/>
            <a:ext cx="11208600" cy="4351200"/>
          </a:xfrm>
          <a:prstGeom prst="rect">
            <a:avLst/>
          </a:prstGeom>
        </p:spPr>
        <p:txBody>
          <a:bodyPr spcFirstLastPara="1" wrap="square" lIns="91425" tIns="45700" rIns="91425" bIns="45700" anchor="t" anchorCtr="0">
            <a:normAutofit/>
          </a:bodyPr>
          <a:lstStyle/>
          <a:p>
            <a:pPr marL="0" lvl="0" indent="0" algn="l" rtl="0">
              <a:lnSpc>
                <a:spcPct val="110000"/>
              </a:lnSpc>
              <a:spcBef>
                <a:spcPts val="1300"/>
              </a:spcBef>
              <a:spcAft>
                <a:spcPts val="0"/>
              </a:spcAft>
              <a:buClr>
                <a:schemeClr val="dk1"/>
              </a:buClr>
              <a:buSzPts val="1100"/>
              <a:buFont typeface="Arial"/>
              <a:buNone/>
            </a:pPr>
            <a:r>
              <a:rPr lang="en-US" sz="1908" dirty="0">
                <a:solidFill>
                  <a:srgbClr val="292929"/>
                </a:solidFill>
                <a:latin typeface="Georgia"/>
                <a:ea typeface="Georgia"/>
                <a:cs typeface="Georgia"/>
                <a:sym typeface="Georgia"/>
              </a:rPr>
              <a:t>To measure the performance of a classification model, we generally use metrics like accuracy, recall, precision etc. But how to measure the performance of object detection. </a:t>
            </a:r>
            <a:endParaRPr sz="1908" dirty="0">
              <a:solidFill>
                <a:srgbClr val="292929"/>
              </a:solidFill>
              <a:latin typeface="Georgia"/>
              <a:ea typeface="Georgia"/>
              <a:cs typeface="Georgia"/>
              <a:sym typeface="Georgia"/>
            </a:endParaRPr>
          </a:p>
          <a:p>
            <a:pPr marL="0" lvl="0" indent="0" algn="l" rtl="0">
              <a:lnSpc>
                <a:spcPct val="100000"/>
              </a:lnSpc>
              <a:spcBef>
                <a:spcPts val="1300"/>
              </a:spcBef>
              <a:spcAft>
                <a:spcPts val="0"/>
              </a:spcAft>
              <a:buClr>
                <a:schemeClr val="dk1"/>
              </a:buClr>
              <a:buSzPts val="1100"/>
              <a:buFont typeface="Arial"/>
              <a:buNone/>
            </a:pPr>
            <a:r>
              <a:rPr lang="en-US" sz="1908" dirty="0">
                <a:solidFill>
                  <a:srgbClr val="292929"/>
                </a:solidFill>
                <a:latin typeface="Georgia"/>
                <a:ea typeface="Georgia"/>
                <a:cs typeface="Georgia"/>
                <a:sym typeface="Georgia"/>
              </a:rPr>
              <a:t>In object detection we have to evaluate two things:</a:t>
            </a:r>
            <a:endParaRPr sz="1908" dirty="0">
              <a:solidFill>
                <a:srgbClr val="292929"/>
              </a:solidFill>
              <a:latin typeface="Georgia"/>
              <a:ea typeface="Georgia"/>
              <a:cs typeface="Georgia"/>
              <a:sym typeface="Georgia"/>
            </a:endParaRPr>
          </a:p>
          <a:p>
            <a:pPr marL="749300" lvl="0" indent="-349765" algn="l" rtl="0">
              <a:lnSpc>
                <a:spcPct val="150000"/>
              </a:lnSpc>
              <a:spcBef>
                <a:spcPts val="3200"/>
              </a:spcBef>
              <a:spcAft>
                <a:spcPts val="0"/>
              </a:spcAft>
              <a:buClr>
                <a:srgbClr val="292929"/>
              </a:buClr>
              <a:buSzPts val="1908"/>
              <a:buFont typeface="Georgia"/>
              <a:buAutoNum type="arabicPeriod"/>
            </a:pPr>
            <a:r>
              <a:rPr lang="en-US" sz="1908" dirty="0">
                <a:solidFill>
                  <a:srgbClr val="292929"/>
                </a:solidFill>
                <a:latin typeface="Georgia"/>
                <a:ea typeface="Georgia"/>
                <a:cs typeface="Georgia"/>
                <a:sym typeface="Georgia"/>
              </a:rPr>
              <a:t>How well the bounding box can locate the object in the image. In other words, how close the predicted bounding box is to the ground truth.</a:t>
            </a:r>
            <a:endParaRPr sz="1908" dirty="0">
              <a:solidFill>
                <a:srgbClr val="292929"/>
              </a:solidFill>
              <a:latin typeface="Georgia"/>
              <a:ea typeface="Georgia"/>
              <a:cs typeface="Georgia"/>
              <a:sym typeface="Georgia"/>
            </a:endParaRPr>
          </a:p>
          <a:p>
            <a:pPr marL="749300" lvl="0" indent="-349765" algn="l" rtl="0">
              <a:lnSpc>
                <a:spcPct val="150000"/>
              </a:lnSpc>
              <a:spcBef>
                <a:spcPts val="0"/>
              </a:spcBef>
              <a:spcAft>
                <a:spcPts val="0"/>
              </a:spcAft>
              <a:buClr>
                <a:srgbClr val="292929"/>
              </a:buClr>
              <a:buSzPts val="1908"/>
              <a:buFont typeface="Georgia"/>
              <a:buAutoNum type="arabicPeriod"/>
            </a:pPr>
            <a:r>
              <a:rPr lang="en-US" sz="1908" dirty="0">
                <a:solidFill>
                  <a:srgbClr val="292929"/>
                </a:solidFill>
                <a:latin typeface="Georgia"/>
                <a:ea typeface="Georgia"/>
                <a:cs typeface="Georgia"/>
                <a:sym typeface="Georgia"/>
              </a:rPr>
              <a:t>Whether the bounding box is classifying the enclosed object correctly</a:t>
            </a:r>
            <a:endParaRPr sz="1908"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pic>
        <p:nvPicPr>
          <p:cNvPr id="267" name="Google Shape;267;g14691d2483b_2_10"/>
          <p:cNvPicPr preferRelativeResize="0"/>
          <p:nvPr/>
        </p:nvPicPr>
        <p:blipFill>
          <a:blip r:embed="rId3">
            <a:alphaModFix/>
          </a:blip>
          <a:stretch>
            <a:fillRect/>
          </a:stretch>
        </p:blipFill>
        <p:spPr>
          <a:xfrm>
            <a:off x="8213550" y="203400"/>
            <a:ext cx="3918726" cy="1487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4" name="Google Shape;274;g146b6305d38_0_0"/>
          <p:cNvPicPr preferRelativeResize="0"/>
          <p:nvPr/>
        </p:nvPicPr>
        <p:blipFill>
          <a:blip r:embed="rId3">
            <a:alphaModFix/>
          </a:blip>
          <a:stretch>
            <a:fillRect/>
          </a:stretch>
        </p:blipFill>
        <p:spPr>
          <a:xfrm>
            <a:off x="2184675" y="1514200"/>
            <a:ext cx="8149825" cy="393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4691d2483b_1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5882"/>
              </a:lnSpc>
              <a:spcBef>
                <a:spcPts val="4000"/>
              </a:spcBef>
              <a:spcAft>
                <a:spcPts val="0"/>
              </a:spcAft>
              <a:buClr>
                <a:schemeClr val="dk1"/>
              </a:buClr>
              <a:buSzPts val="1100"/>
              <a:buFont typeface="Arial"/>
              <a:buNone/>
            </a:pPr>
            <a:r>
              <a:rPr lang="en-US" sz="2400" b="1">
                <a:solidFill>
                  <a:srgbClr val="292929"/>
                </a:solidFill>
                <a:latin typeface="Helvetica Neue"/>
                <a:ea typeface="Helvetica Neue"/>
                <a:cs typeface="Helvetica Neue"/>
                <a:sym typeface="Helvetica Neue"/>
              </a:rPr>
              <a:t>Intersection-Over-Union(IoU)</a:t>
            </a:r>
            <a:endParaRPr/>
          </a:p>
        </p:txBody>
      </p:sp>
      <p:sp>
        <p:nvSpPr>
          <p:cNvPr id="280" name="Google Shape;280;g14691d2483b_1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500" dirty="0">
                <a:solidFill>
                  <a:srgbClr val="292929"/>
                </a:solidFill>
                <a:highlight>
                  <a:srgbClr val="FFFFFF"/>
                </a:highlight>
                <a:latin typeface="Georgia"/>
                <a:ea typeface="Georgia"/>
                <a:cs typeface="Georgia"/>
                <a:sym typeface="Georgia"/>
              </a:rPr>
              <a:t>The </a:t>
            </a:r>
            <a:r>
              <a:rPr lang="en-US" sz="1500" dirty="0" err="1">
                <a:solidFill>
                  <a:srgbClr val="292929"/>
                </a:solidFill>
                <a:highlight>
                  <a:srgbClr val="FFFFFF"/>
                </a:highlight>
                <a:latin typeface="Georgia"/>
                <a:ea typeface="Georgia"/>
                <a:cs typeface="Georgia"/>
                <a:sym typeface="Georgia"/>
              </a:rPr>
              <a:t>IoU</a:t>
            </a:r>
            <a:r>
              <a:rPr lang="en-US" sz="1500" dirty="0">
                <a:solidFill>
                  <a:srgbClr val="292929"/>
                </a:solidFill>
                <a:highlight>
                  <a:srgbClr val="FFFFFF"/>
                </a:highlight>
                <a:latin typeface="Georgia"/>
                <a:ea typeface="Georgia"/>
                <a:cs typeface="Georgia"/>
                <a:sym typeface="Georgia"/>
              </a:rPr>
              <a:t> score measures how close the predicted box is to the ground truth. It is the ratio of the area common to ground truth and predicted box to the total area enclosed by both the boxes.</a:t>
            </a: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r>
              <a:rPr lang="en-US" sz="1500" dirty="0">
                <a:solidFill>
                  <a:srgbClr val="292929"/>
                </a:solidFill>
                <a:highlight>
                  <a:srgbClr val="FFFFFF"/>
                </a:highlight>
                <a:latin typeface="Georgia"/>
                <a:ea typeface="Georgia"/>
                <a:cs typeface="Georgia"/>
                <a:sym typeface="Georgia"/>
              </a:rPr>
              <a:t>In the left-most image, it can be seen that the predicted box is not close to the ground truth so the </a:t>
            </a:r>
            <a:r>
              <a:rPr lang="en-US" sz="1500" dirty="0" err="1">
                <a:solidFill>
                  <a:srgbClr val="292929"/>
                </a:solidFill>
                <a:highlight>
                  <a:srgbClr val="FFFFFF"/>
                </a:highlight>
                <a:latin typeface="Georgia"/>
                <a:ea typeface="Georgia"/>
                <a:cs typeface="Georgia"/>
                <a:sym typeface="Georgia"/>
              </a:rPr>
              <a:t>IoU</a:t>
            </a:r>
            <a:r>
              <a:rPr lang="en-US" sz="1500" dirty="0">
                <a:solidFill>
                  <a:srgbClr val="292929"/>
                </a:solidFill>
                <a:highlight>
                  <a:srgbClr val="FFFFFF"/>
                </a:highlight>
                <a:latin typeface="Georgia"/>
                <a:ea typeface="Georgia"/>
                <a:cs typeface="Georgia"/>
                <a:sym typeface="Georgia"/>
              </a:rPr>
              <a:t> score is only 35% while in the right-most image the predicted box completely overlaps the ground truth box, hence a very high value of 95% is obtained. The </a:t>
            </a:r>
            <a:r>
              <a:rPr lang="en-US" sz="1500" dirty="0" err="1">
                <a:solidFill>
                  <a:srgbClr val="292929"/>
                </a:solidFill>
                <a:highlight>
                  <a:srgbClr val="FFFFFF"/>
                </a:highlight>
                <a:latin typeface="Georgia"/>
                <a:ea typeface="Georgia"/>
                <a:cs typeface="Georgia"/>
                <a:sym typeface="Georgia"/>
              </a:rPr>
              <a:t>IoU</a:t>
            </a:r>
            <a:r>
              <a:rPr lang="en-US" sz="1500" dirty="0">
                <a:solidFill>
                  <a:srgbClr val="292929"/>
                </a:solidFill>
                <a:highlight>
                  <a:srgbClr val="FFFFFF"/>
                </a:highlight>
                <a:latin typeface="Georgia"/>
                <a:ea typeface="Georgia"/>
                <a:cs typeface="Georgia"/>
                <a:sym typeface="Georgia"/>
              </a:rPr>
              <a:t> value varies from 0 to 1.</a:t>
            </a:r>
            <a:endParaRPr sz="1500" dirty="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dirty="0">
              <a:solidFill>
                <a:srgbClr val="292929"/>
              </a:solidFill>
              <a:highlight>
                <a:srgbClr val="FFFFFF"/>
              </a:highlight>
              <a:latin typeface="Georgia"/>
              <a:ea typeface="Georgia"/>
              <a:cs typeface="Georgia"/>
              <a:sym typeface="Georgia"/>
            </a:endParaRPr>
          </a:p>
        </p:txBody>
      </p:sp>
      <p:pic>
        <p:nvPicPr>
          <p:cNvPr id="281" name="Google Shape;281;g14691d2483b_1_1"/>
          <p:cNvPicPr preferRelativeResize="0"/>
          <p:nvPr/>
        </p:nvPicPr>
        <p:blipFill>
          <a:blip r:embed="rId3">
            <a:alphaModFix/>
          </a:blip>
          <a:stretch>
            <a:fillRect/>
          </a:stretch>
        </p:blipFill>
        <p:spPr>
          <a:xfrm>
            <a:off x="2400300" y="2457450"/>
            <a:ext cx="7391400" cy="194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46b6305d38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87" name="Google Shape;287;g146b6305d38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88" name="Google Shape;288;g146b6305d38_0_6"/>
          <p:cNvPicPr preferRelativeResize="0"/>
          <p:nvPr/>
        </p:nvPicPr>
        <p:blipFill>
          <a:blip r:embed="rId3">
            <a:alphaModFix/>
          </a:blip>
          <a:stretch>
            <a:fillRect/>
          </a:stretch>
        </p:blipFill>
        <p:spPr>
          <a:xfrm>
            <a:off x="360950" y="365125"/>
            <a:ext cx="11493324" cy="5543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691d2483b_1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218181"/>
              </a:lnSpc>
              <a:spcBef>
                <a:spcPts val="3000"/>
              </a:spcBef>
              <a:spcAft>
                <a:spcPts val="0"/>
              </a:spcAft>
              <a:buClr>
                <a:schemeClr val="dk1"/>
              </a:buClr>
              <a:buSzPts val="1100"/>
              <a:buFont typeface="Arial"/>
              <a:buNone/>
            </a:pPr>
            <a:r>
              <a:rPr lang="en-US" sz="2500" b="1">
                <a:solidFill>
                  <a:srgbClr val="292929"/>
                </a:solidFill>
                <a:latin typeface="Georgia"/>
                <a:ea typeface="Georgia"/>
                <a:cs typeface="Georgia"/>
                <a:sym typeface="Georgia"/>
              </a:rPr>
              <a:t>Fine-tuning the network</a:t>
            </a:r>
            <a:endParaRPr sz="5400"/>
          </a:p>
        </p:txBody>
      </p:sp>
      <p:sp>
        <p:nvSpPr>
          <p:cNvPr id="294" name="Google Shape;294;g14691d2483b_1_8"/>
          <p:cNvSpPr txBox="1">
            <a:spLocks noGrp="1"/>
          </p:cNvSpPr>
          <p:nvPr>
            <p:ph type="body" idx="1"/>
          </p:nvPr>
        </p:nvSpPr>
        <p:spPr>
          <a:xfrm>
            <a:off x="130775" y="1825625"/>
            <a:ext cx="11972400" cy="4857900"/>
          </a:xfrm>
          <a:prstGeom prst="rect">
            <a:avLst/>
          </a:prstGeom>
        </p:spPr>
        <p:txBody>
          <a:bodyPr spcFirstLastPara="1" wrap="square" lIns="91425" tIns="45700" rIns="91425" bIns="45700" anchor="t" anchorCtr="0">
            <a:normAutofit/>
          </a:bodyPr>
          <a:lstStyle/>
          <a:p>
            <a:pPr marL="0" lvl="0" indent="0" algn="l" rtl="0">
              <a:lnSpc>
                <a:spcPct val="218181"/>
              </a:lnSpc>
              <a:spcBef>
                <a:spcPts val="3000"/>
              </a:spcBef>
              <a:spcAft>
                <a:spcPts val="0"/>
              </a:spcAft>
              <a:buClr>
                <a:schemeClr val="dk1"/>
              </a:buClr>
              <a:buSzPct val="64705"/>
              <a:buFont typeface="Arial"/>
              <a:buNone/>
            </a:pPr>
            <a:r>
              <a:rPr lang="en-US" sz="1700" b="1" dirty="0">
                <a:solidFill>
                  <a:srgbClr val="292929"/>
                </a:solidFill>
                <a:latin typeface="Georgia"/>
                <a:ea typeface="Georgia"/>
                <a:cs typeface="Georgia"/>
                <a:sym typeface="Georgia"/>
              </a:rPr>
              <a:t>Fine-tuning the network: </a:t>
            </a:r>
            <a:r>
              <a:rPr lang="en-US" sz="1700" dirty="0">
                <a:solidFill>
                  <a:srgbClr val="292929"/>
                </a:solidFill>
                <a:latin typeface="Georgia"/>
                <a:ea typeface="Georgia"/>
                <a:cs typeface="Georgia"/>
                <a:sym typeface="Georgia"/>
              </a:rPr>
              <a:t>To fine-tune the model the output layer having 1000 classes is replaced with N+1 classes(</a:t>
            </a:r>
            <a:r>
              <a:rPr lang="en-US" sz="1700" dirty="0" err="1">
                <a:solidFill>
                  <a:srgbClr val="292929"/>
                </a:solidFill>
                <a:latin typeface="Georgia"/>
                <a:ea typeface="Georgia"/>
                <a:cs typeface="Georgia"/>
                <a:sym typeface="Georgia"/>
              </a:rPr>
              <a:t>softmax</a:t>
            </a:r>
            <a:r>
              <a:rPr lang="en-US" sz="1700" dirty="0">
                <a:solidFill>
                  <a:srgbClr val="292929"/>
                </a:solidFill>
                <a:latin typeface="Georgia"/>
                <a:ea typeface="Georgia"/>
                <a:cs typeface="Georgia"/>
                <a:sym typeface="Georgia"/>
              </a:rPr>
              <a:t> layers) and the rest of the model is kept unchanged. N is the number of the distinct classes the objects be classified and plus 1 for the background class.</a:t>
            </a:r>
            <a:endParaRPr sz="1700" dirty="0">
              <a:solidFill>
                <a:srgbClr val="292929"/>
              </a:solidFill>
              <a:latin typeface="Georgia"/>
              <a:ea typeface="Georgia"/>
              <a:cs typeface="Georgia"/>
              <a:sym typeface="Georgia"/>
            </a:endParaRPr>
          </a:p>
          <a:p>
            <a:pPr marL="0" lvl="0" indent="0" algn="l" rtl="0">
              <a:lnSpc>
                <a:spcPct val="218181"/>
              </a:lnSpc>
              <a:spcBef>
                <a:spcPts val="3000"/>
              </a:spcBef>
              <a:spcAft>
                <a:spcPts val="0"/>
              </a:spcAft>
              <a:buClr>
                <a:schemeClr val="dk1"/>
              </a:buClr>
              <a:buSzPct val="64705"/>
              <a:buFont typeface="Arial"/>
              <a:buNone/>
            </a:pPr>
            <a:r>
              <a:rPr lang="en-US" sz="1700" dirty="0">
                <a:solidFill>
                  <a:srgbClr val="292929"/>
                </a:solidFill>
                <a:latin typeface="Georgia"/>
                <a:ea typeface="Georgia"/>
                <a:cs typeface="Georgia"/>
                <a:sym typeface="Georgia"/>
              </a:rPr>
              <a:t>Next, data is required for fine-tuning. The region proposals whose </a:t>
            </a:r>
            <a:r>
              <a:rPr lang="en-US" sz="1700" dirty="0" err="1">
                <a:solidFill>
                  <a:srgbClr val="292929"/>
                </a:solidFill>
                <a:latin typeface="Georgia"/>
                <a:ea typeface="Georgia"/>
                <a:cs typeface="Georgia"/>
                <a:sym typeface="Georgia"/>
              </a:rPr>
              <a:t>IoU</a:t>
            </a:r>
            <a:r>
              <a:rPr lang="en-US" sz="1700" dirty="0">
                <a:solidFill>
                  <a:srgbClr val="292929"/>
                </a:solidFill>
                <a:latin typeface="Georgia"/>
                <a:ea typeface="Georgia"/>
                <a:cs typeface="Georgia"/>
                <a:sym typeface="Georgia"/>
              </a:rPr>
              <a:t> &gt; 50% are considered a positive class for that object and rest are considered as background. In the above image of balls, the region proposal with 35% </a:t>
            </a:r>
            <a:r>
              <a:rPr lang="en-US" sz="1700" dirty="0" err="1">
                <a:solidFill>
                  <a:srgbClr val="292929"/>
                </a:solidFill>
                <a:latin typeface="Georgia"/>
                <a:ea typeface="Georgia"/>
                <a:cs typeface="Georgia"/>
                <a:sym typeface="Georgia"/>
              </a:rPr>
              <a:t>IoU</a:t>
            </a:r>
            <a:r>
              <a:rPr lang="en-US" sz="1700" dirty="0">
                <a:solidFill>
                  <a:srgbClr val="292929"/>
                </a:solidFill>
                <a:latin typeface="Georgia"/>
                <a:ea typeface="Georgia"/>
                <a:cs typeface="Georgia"/>
                <a:sym typeface="Georgia"/>
              </a:rPr>
              <a:t> score will be labelled as background while the rest of the boxes will be labelled as ball. These images(region proposals) are warped(resized) to the size compatible with CNN, in case of VGG 16 it is 224x224. Using these images the weights of the network are fine-tuned.</a:t>
            </a:r>
            <a:endParaRPr sz="1700"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4691d2483b_1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ctr" rtl="0">
              <a:lnSpc>
                <a:spcPct val="91304"/>
              </a:lnSpc>
              <a:spcBef>
                <a:spcPts val="7200"/>
              </a:spcBef>
              <a:spcAft>
                <a:spcPts val="0"/>
              </a:spcAft>
              <a:buClr>
                <a:schemeClr val="dk1"/>
              </a:buClr>
              <a:buSzPts val="1100"/>
              <a:buFont typeface="Arial"/>
              <a:buNone/>
            </a:pPr>
            <a:r>
              <a:rPr lang="en-US" sz="3000" b="1">
                <a:solidFill>
                  <a:srgbClr val="292929"/>
                </a:solidFill>
                <a:latin typeface="Helvetica Neue"/>
                <a:ea typeface="Helvetica Neue"/>
                <a:cs typeface="Helvetica Neue"/>
                <a:sym typeface="Helvetica Neue"/>
              </a:rPr>
              <a:t>Training class-specific SVM</a:t>
            </a:r>
            <a:endParaRPr sz="3000" b="1">
              <a:solidFill>
                <a:srgbClr val="292929"/>
              </a:solidFill>
              <a:latin typeface="Helvetica Neue"/>
              <a:ea typeface="Helvetica Neue"/>
              <a:cs typeface="Helvetica Neue"/>
              <a:sym typeface="Helvetica Neue"/>
            </a:endParaRPr>
          </a:p>
          <a:p>
            <a:pPr marL="0" lvl="0" indent="0" algn="ctr" rtl="0">
              <a:spcBef>
                <a:spcPts val="0"/>
              </a:spcBef>
              <a:spcAft>
                <a:spcPts val="0"/>
              </a:spcAft>
              <a:buNone/>
            </a:pPr>
            <a:endParaRPr/>
          </a:p>
        </p:txBody>
      </p:sp>
      <p:sp>
        <p:nvSpPr>
          <p:cNvPr id="300" name="Google Shape;300;g14691d2483b_1_18"/>
          <p:cNvSpPr txBox="1">
            <a:spLocks noGrp="1"/>
          </p:cNvSpPr>
          <p:nvPr>
            <p:ph type="body" idx="1"/>
          </p:nvPr>
        </p:nvSpPr>
        <p:spPr>
          <a:xfrm>
            <a:off x="232475" y="1825625"/>
            <a:ext cx="11754600" cy="4857900"/>
          </a:xfrm>
          <a:prstGeom prst="rect">
            <a:avLst/>
          </a:prstGeom>
        </p:spPr>
        <p:txBody>
          <a:bodyPr spcFirstLastPara="1" wrap="square" lIns="91425" tIns="45700" rIns="91425" bIns="45700" anchor="t" anchorCtr="0">
            <a:normAutofit/>
          </a:bodyPr>
          <a:lstStyle/>
          <a:p>
            <a:pPr marL="0" lvl="0" indent="0" algn="l" rtl="0">
              <a:lnSpc>
                <a:spcPct val="91304"/>
              </a:lnSpc>
              <a:spcBef>
                <a:spcPts val="7200"/>
              </a:spcBef>
              <a:spcAft>
                <a:spcPts val="0"/>
              </a:spcAft>
              <a:buClr>
                <a:schemeClr val="dk1"/>
              </a:buClr>
              <a:buSzPts val="1100"/>
              <a:buFont typeface="Arial"/>
              <a:buNone/>
            </a:pPr>
            <a:r>
              <a:rPr lang="en-US" sz="1650" b="1">
                <a:solidFill>
                  <a:srgbClr val="292929"/>
                </a:solidFill>
                <a:latin typeface="Helvetica Neue"/>
                <a:ea typeface="Helvetica Neue"/>
                <a:cs typeface="Helvetica Neue"/>
                <a:sym typeface="Helvetica Neue"/>
              </a:rPr>
              <a:t>Training class-specific SVM</a:t>
            </a:r>
            <a:endParaRPr sz="1650" b="1">
              <a:solidFill>
                <a:srgbClr val="292929"/>
              </a:solidFill>
              <a:latin typeface="Helvetica Neue"/>
              <a:ea typeface="Helvetica Neue"/>
              <a:cs typeface="Helvetica Neue"/>
              <a:sym typeface="Helvetica Neue"/>
            </a:endParaRPr>
          </a:p>
          <a:p>
            <a:pPr marL="0" lvl="0" indent="0" algn="l" rtl="0">
              <a:lnSpc>
                <a:spcPct val="218181"/>
              </a:lnSpc>
              <a:spcBef>
                <a:spcPts val="1300"/>
              </a:spcBef>
              <a:spcAft>
                <a:spcPts val="0"/>
              </a:spcAft>
              <a:buClr>
                <a:schemeClr val="dk1"/>
              </a:buClr>
              <a:buSzPts val="1100"/>
              <a:buFont typeface="Arial"/>
              <a:buNone/>
            </a:pPr>
            <a:r>
              <a:rPr lang="en-US" sz="1500">
                <a:solidFill>
                  <a:srgbClr val="292929"/>
                </a:solidFill>
                <a:latin typeface="Georgia"/>
                <a:ea typeface="Georgia"/>
                <a:cs typeface="Georgia"/>
                <a:sym typeface="Georgia"/>
              </a:rPr>
              <a:t>Once the 4096-dimensional feature is obtained for each region proposal, the next task is to train a binary SVM for each class. For example, if the detection model is to detect three distinct objects — cat, dog and people, then three SVMs need to be trained for each of the class.</a:t>
            </a:r>
            <a:endParaRPr sz="1500">
              <a:solidFill>
                <a:srgbClr val="292929"/>
              </a:solidFill>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r>
              <a:rPr lang="en-US" sz="1500" b="1">
                <a:solidFill>
                  <a:srgbClr val="292929"/>
                </a:solidFill>
                <a:latin typeface="Georgia"/>
                <a:ea typeface="Georgia"/>
                <a:cs typeface="Georgia"/>
                <a:sym typeface="Georgia"/>
              </a:rPr>
              <a:t>Data preparation: </a:t>
            </a:r>
            <a:r>
              <a:rPr lang="en-US" sz="1500">
                <a:solidFill>
                  <a:srgbClr val="292929"/>
                </a:solidFill>
                <a:latin typeface="Georgia"/>
                <a:ea typeface="Georgia"/>
                <a:cs typeface="Georgia"/>
                <a:sym typeface="Georgia"/>
              </a:rPr>
              <a:t>All the object proposals belonging to a particular class is segregated. The manually labelled ground truth image for the class is considered as a positive class while object proposals having IoU &lt; 30% for that class is considered as negative class. The same thing is done for each class and N SVM models are trained for classifying each region proposal into N classes.</a:t>
            </a:r>
            <a:endParaRPr sz="1500">
              <a:solidFill>
                <a:srgbClr val="292929"/>
              </a:solidFill>
              <a:latin typeface="Georgia"/>
              <a:ea typeface="Georgia"/>
              <a:cs typeface="Georgia"/>
              <a:sym typeface="Georgia"/>
            </a:endParaRPr>
          </a:p>
          <a:p>
            <a:pPr marL="0" lvl="0" indent="0" algn="l" rtl="0">
              <a:spcBef>
                <a:spcPts val="10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691d2483b_1_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Clr>
                <a:schemeClr val="dk1"/>
              </a:buClr>
              <a:buSzPts val="1100"/>
              <a:buFont typeface="Arial"/>
              <a:buNone/>
            </a:pPr>
            <a:r>
              <a:rPr lang="en-US" sz="1650" b="1">
                <a:solidFill>
                  <a:srgbClr val="292929"/>
                </a:solidFill>
                <a:latin typeface="Helvetica Neue"/>
                <a:ea typeface="Helvetica Neue"/>
                <a:cs typeface="Helvetica Neue"/>
                <a:sym typeface="Helvetica Neue"/>
              </a:rPr>
              <a:t>Bounding box regression</a:t>
            </a:r>
            <a:endParaRPr sz="1650" b="1">
              <a:solidFill>
                <a:srgbClr val="292929"/>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306" name="Google Shape;306;g14691d2483b_1_23"/>
          <p:cNvSpPr txBox="1">
            <a:spLocks noGrp="1"/>
          </p:cNvSpPr>
          <p:nvPr>
            <p:ph type="body" idx="1"/>
          </p:nvPr>
        </p:nvSpPr>
        <p:spPr>
          <a:xfrm>
            <a:off x="160500" y="1060675"/>
            <a:ext cx="6494100" cy="5652000"/>
          </a:xfrm>
          <a:prstGeom prst="rect">
            <a:avLst/>
          </a:prstGeom>
        </p:spPr>
        <p:txBody>
          <a:bodyPr spcFirstLastPara="1" wrap="square" lIns="91425" tIns="45700" rIns="91425" bIns="45700" anchor="t" anchorCtr="0">
            <a:normAutofit fontScale="62500" lnSpcReduction="10000"/>
          </a:bodyPr>
          <a:lstStyle/>
          <a:p>
            <a:pPr marL="0" lvl="0" indent="0" algn="l" rtl="0">
              <a:lnSpc>
                <a:spcPct val="218181"/>
              </a:lnSpc>
              <a:spcBef>
                <a:spcPts val="3000"/>
              </a:spcBef>
              <a:spcAft>
                <a:spcPts val="0"/>
              </a:spcAft>
              <a:buNone/>
            </a:pPr>
            <a:r>
              <a:rPr lang="en-US" sz="2798" dirty="0">
                <a:solidFill>
                  <a:srgbClr val="292929"/>
                </a:solidFill>
                <a:latin typeface="Georgia"/>
                <a:ea typeface="Georgia"/>
                <a:cs typeface="Georgia"/>
                <a:sym typeface="Georgia"/>
              </a:rPr>
              <a:t>The region proposal bounding box predicted by selective search[2] algorithm might not be able to capture the entire object. To fine-tune the predicted bounding box, bounding box regression is </a:t>
            </a:r>
            <a:r>
              <a:rPr lang="en-US" sz="2798" dirty="0" err="1">
                <a:solidFill>
                  <a:srgbClr val="292929"/>
                </a:solidFill>
                <a:latin typeface="Georgia"/>
                <a:ea typeface="Georgia"/>
                <a:cs typeface="Georgia"/>
                <a:sym typeface="Georgia"/>
              </a:rPr>
              <a:t>used.Consider</a:t>
            </a:r>
            <a:r>
              <a:rPr lang="en-US" sz="2798" dirty="0">
                <a:solidFill>
                  <a:srgbClr val="292929"/>
                </a:solidFill>
                <a:latin typeface="Georgia"/>
                <a:ea typeface="Georgia"/>
                <a:cs typeface="Georgia"/>
                <a:sym typeface="Georgia"/>
              </a:rPr>
              <a:t> the ground truth region proposal G and the predicted region proposal P by the selective search[2] algorithm.</a:t>
            </a:r>
            <a:endParaRPr sz="2798" dirty="0">
              <a:solidFill>
                <a:srgbClr val="292929"/>
              </a:solidFill>
              <a:latin typeface="Georgia"/>
              <a:ea typeface="Georgia"/>
              <a:cs typeface="Georgia"/>
              <a:sym typeface="Georgia"/>
            </a:endParaRPr>
          </a:p>
          <a:p>
            <a:pPr marL="0" lvl="0" indent="0" algn="l" rtl="0">
              <a:lnSpc>
                <a:spcPct val="218181"/>
              </a:lnSpc>
              <a:spcBef>
                <a:spcPts val="3000"/>
              </a:spcBef>
              <a:spcAft>
                <a:spcPts val="0"/>
              </a:spcAft>
              <a:buNone/>
            </a:pPr>
            <a:endParaRPr sz="2798" dirty="0">
              <a:solidFill>
                <a:srgbClr val="292929"/>
              </a:solidFill>
              <a:latin typeface="Georgia"/>
              <a:ea typeface="Georgia"/>
              <a:cs typeface="Georgia"/>
              <a:sym typeface="Georgia"/>
            </a:endParaRPr>
          </a:p>
          <a:p>
            <a:pPr marL="0" lvl="0" indent="0" algn="l" rtl="0">
              <a:lnSpc>
                <a:spcPct val="218181"/>
              </a:lnSpc>
              <a:spcBef>
                <a:spcPts val="3000"/>
              </a:spcBef>
              <a:spcAft>
                <a:spcPts val="0"/>
              </a:spcAft>
              <a:buNone/>
            </a:pPr>
            <a:r>
              <a:rPr lang="en-US" sz="2798" dirty="0">
                <a:solidFill>
                  <a:srgbClr val="292929"/>
                </a:solidFill>
                <a:highlight>
                  <a:srgbClr val="FFFFFF"/>
                </a:highlight>
                <a:latin typeface="Georgia"/>
                <a:ea typeface="Georgia"/>
                <a:cs typeface="Georgia"/>
                <a:sym typeface="Georgia"/>
              </a:rPr>
              <a:t>To make the prediction of G scale-invariant, the following transformations are done such that the target for the regression is </a:t>
            </a:r>
            <a:r>
              <a:rPr lang="en-US" sz="2798" i="1" dirty="0">
                <a:solidFill>
                  <a:srgbClr val="292929"/>
                </a:solidFill>
                <a:latin typeface="Georgia"/>
                <a:ea typeface="Georgia"/>
                <a:cs typeface="Georgia"/>
                <a:sym typeface="Georgia"/>
              </a:rPr>
              <a:t>t.</a:t>
            </a:r>
            <a:endParaRPr sz="2798"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pic>
        <p:nvPicPr>
          <p:cNvPr id="307" name="Google Shape;307;g14691d2483b_1_23"/>
          <p:cNvPicPr preferRelativeResize="0"/>
          <p:nvPr/>
        </p:nvPicPr>
        <p:blipFill>
          <a:blip r:embed="rId3">
            <a:alphaModFix/>
          </a:blip>
          <a:stretch>
            <a:fillRect/>
          </a:stretch>
        </p:blipFill>
        <p:spPr>
          <a:xfrm>
            <a:off x="7206725" y="333763"/>
            <a:ext cx="5267475" cy="6342875"/>
          </a:xfrm>
          <a:prstGeom prst="rect">
            <a:avLst/>
          </a:prstGeom>
          <a:noFill/>
          <a:ln>
            <a:noFill/>
          </a:ln>
        </p:spPr>
      </p:pic>
      <p:pic>
        <p:nvPicPr>
          <p:cNvPr id="308" name="Google Shape;308;g14691d2483b_1_23"/>
          <p:cNvPicPr preferRelativeResize="0"/>
          <p:nvPr/>
        </p:nvPicPr>
        <p:blipFill>
          <a:blip r:embed="rId4">
            <a:alphaModFix/>
          </a:blip>
          <a:stretch>
            <a:fillRect/>
          </a:stretch>
        </p:blipFill>
        <p:spPr>
          <a:xfrm>
            <a:off x="2791150" y="4301244"/>
            <a:ext cx="2276475" cy="276225"/>
          </a:xfrm>
          <a:prstGeom prst="rect">
            <a:avLst/>
          </a:prstGeom>
          <a:noFill/>
          <a:ln>
            <a:noFill/>
          </a:ln>
        </p:spPr>
      </p:pic>
      <p:pic>
        <p:nvPicPr>
          <p:cNvPr id="309" name="Google Shape;309;g14691d2483b_1_23"/>
          <p:cNvPicPr preferRelativeResize="0"/>
          <p:nvPr/>
        </p:nvPicPr>
        <p:blipFill>
          <a:blip r:embed="rId5">
            <a:alphaModFix/>
          </a:blip>
          <a:stretch>
            <a:fillRect/>
          </a:stretch>
        </p:blipFill>
        <p:spPr>
          <a:xfrm>
            <a:off x="2791150" y="4779100"/>
            <a:ext cx="2143125" cy="333375"/>
          </a:xfrm>
          <a:prstGeom prst="rect">
            <a:avLst/>
          </a:prstGeom>
          <a:noFill/>
          <a:ln>
            <a:noFill/>
          </a:ln>
        </p:spPr>
      </p:pic>
      <p:pic>
        <p:nvPicPr>
          <p:cNvPr id="310" name="Google Shape;310;g14691d2483b_1_23"/>
          <p:cNvPicPr preferRelativeResize="0"/>
          <p:nvPr/>
        </p:nvPicPr>
        <p:blipFill>
          <a:blip r:embed="rId6">
            <a:alphaModFix/>
          </a:blip>
          <a:stretch>
            <a:fillRect/>
          </a:stretch>
        </p:blipFill>
        <p:spPr>
          <a:xfrm>
            <a:off x="2791150" y="5257800"/>
            <a:ext cx="2076450" cy="1600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4691d2483b_1_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16" name="Google Shape;316;g14691d2483b_1_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17" name="Google Shape;317;g14691d2483b_1_28"/>
          <p:cNvPicPr preferRelativeResize="0"/>
          <p:nvPr/>
        </p:nvPicPr>
        <p:blipFill>
          <a:blip r:embed="rId3">
            <a:alphaModFix/>
          </a:blip>
          <a:stretch>
            <a:fillRect/>
          </a:stretch>
        </p:blipFill>
        <p:spPr>
          <a:xfrm>
            <a:off x="506206" y="365131"/>
            <a:ext cx="11044876" cy="6030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4691d2483b_1_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Regression Equation</a:t>
            </a:r>
            <a:endParaRPr/>
          </a:p>
        </p:txBody>
      </p:sp>
      <p:sp>
        <p:nvSpPr>
          <p:cNvPr id="323" name="Google Shape;323;g14691d2483b_1_33"/>
          <p:cNvSpPr txBox="1">
            <a:spLocks noGrp="1"/>
          </p:cNvSpPr>
          <p:nvPr>
            <p:ph type="body" idx="1"/>
          </p:nvPr>
        </p:nvSpPr>
        <p:spPr>
          <a:xfrm>
            <a:off x="101700" y="1825625"/>
            <a:ext cx="11899800" cy="4800000"/>
          </a:xfrm>
          <a:prstGeom prst="rect">
            <a:avLst/>
          </a:prstGeom>
        </p:spPr>
        <p:txBody>
          <a:bodyPr spcFirstLastPara="1" wrap="square" lIns="91425" tIns="45700" rIns="91425" bIns="45700" anchor="t" anchorCtr="0">
            <a:normAutofit/>
          </a:bodyPr>
          <a:lstStyle/>
          <a:p>
            <a:pPr marL="0" lvl="0" indent="0" algn="l" rtl="0">
              <a:lnSpc>
                <a:spcPct val="218181"/>
              </a:lnSpc>
              <a:spcBef>
                <a:spcPts val="3000"/>
              </a:spcBef>
              <a:spcAft>
                <a:spcPts val="0"/>
              </a:spcAft>
              <a:buClr>
                <a:schemeClr val="dk1"/>
              </a:buClr>
              <a:buSzPts val="1100"/>
              <a:buFont typeface="Arial"/>
              <a:buNone/>
            </a:pPr>
            <a:r>
              <a:rPr lang="en-US" sz="1500">
                <a:solidFill>
                  <a:srgbClr val="292929"/>
                </a:solidFill>
                <a:latin typeface="Georgia"/>
                <a:ea typeface="Georgia"/>
                <a:cs typeface="Georgia"/>
                <a:sym typeface="Georgia"/>
              </a:rPr>
              <a:t>The input to the regression model is the feature from the last pooling layer of the CNN. We train 4 regression models per class with the target as</a:t>
            </a:r>
            <a:r>
              <a:rPr lang="en-US" sz="1500" i="1">
                <a:solidFill>
                  <a:srgbClr val="292929"/>
                </a:solidFill>
                <a:latin typeface="Georgia"/>
                <a:ea typeface="Georgia"/>
                <a:cs typeface="Georgia"/>
                <a:sym typeface="Georgia"/>
              </a:rPr>
              <a:t> t</a:t>
            </a:r>
            <a:r>
              <a:rPr lang="en-US" sz="1500">
                <a:solidFill>
                  <a:srgbClr val="292929"/>
                </a:solidFill>
                <a:latin typeface="Georgia"/>
                <a:ea typeface="Georgia"/>
                <a:cs typeface="Georgia"/>
                <a:sym typeface="Georgia"/>
              </a:rPr>
              <a:t> and input features as last pooling layer feature from CNN to learn regression parameter w.</a:t>
            </a:r>
            <a:endParaRPr sz="1500">
              <a:solidFill>
                <a:srgbClr val="292929"/>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050">
              <a:solidFill>
                <a:srgbClr val="757575"/>
              </a:solidFill>
              <a:latin typeface="Helvetica Neue"/>
              <a:ea typeface="Helvetica Neue"/>
              <a:cs typeface="Helvetica Neue"/>
              <a:sym typeface="Helvetica Neue"/>
            </a:endParaRPr>
          </a:p>
          <a:p>
            <a:pPr marL="0" lvl="0" indent="0" algn="l" rtl="0">
              <a:lnSpc>
                <a:spcPct val="218181"/>
              </a:lnSpc>
              <a:spcBef>
                <a:spcPts val="3000"/>
              </a:spcBef>
              <a:spcAft>
                <a:spcPts val="0"/>
              </a:spcAft>
              <a:buNone/>
            </a:pPr>
            <a:endParaRPr sz="1500">
              <a:solidFill>
                <a:srgbClr val="292929"/>
              </a:solidFill>
              <a:latin typeface="Georgia"/>
              <a:ea typeface="Georgia"/>
              <a:cs typeface="Georgia"/>
              <a:sym typeface="Georgia"/>
            </a:endParaRPr>
          </a:p>
          <a:p>
            <a:pPr marL="0" lvl="0" indent="0" algn="l" rtl="0">
              <a:lnSpc>
                <a:spcPct val="218181"/>
              </a:lnSpc>
              <a:spcBef>
                <a:spcPts val="3000"/>
              </a:spcBef>
              <a:spcAft>
                <a:spcPts val="0"/>
              </a:spcAft>
              <a:buNone/>
            </a:pPr>
            <a:r>
              <a:rPr lang="en-US" sz="1500">
                <a:solidFill>
                  <a:srgbClr val="292929"/>
                </a:solidFill>
                <a:latin typeface="Georgia"/>
                <a:ea typeface="Georgia"/>
                <a:cs typeface="Georgia"/>
                <a:sym typeface="Georgia"/>
              </a:rPr>
              <a:t>Here * is the placeholder for (x,y,w,h) and phi(P) is the last pooling layer feature corresponding to proposal P. So to predict ground truth G we can use the regression equation to calculate t from the region proposal P and then substitute the value of t and P in transformation equation to obtain G.</a:t>
            </a:r>
            <a:endParaRPr sz="1500">
              <a:solidFill>
                <a:srgbClr val="292929"/>
              </a:solidFill>
              <a:latin typeface="Georgia"/>
              <a:ea typeface="Georgia"/>
              <a:cs typeface="Georgia"/>
              <a:sym typeface="Georgia"/>
            </a:endParaRPr>
          </a:p>
          <a:p>
            <a:pPr marL="0" lvl="0" indent="0" algn="l" rtl="0">
              <a:lnSpc>
                <a:spcPct val="218181"/>
              </a:lnSpc>
              <a:spcBef>
                <a:spcPts val="3000"/>
              </a:spcBef>
              <a:spcAft>
                <a:spcPts val="0"/>
              </a:spcAft>
              <a:buClr>
                <a:schemeClr val="dk1"/>
              </a:buClr>
              <a:buSzPts val="1100"/>
              <a:buFont typeface="Arial"/>
              <a:buNone/>
            </a:pPr>
            <a:endParaRPr sz="1500">
              <a:solidFill>
                <a:srgbClr val="292929"/>
              </a:solidFill>
              <a:latin typeface="Georgia"/>
              <a:ea typeface="Georgia"/>
              <a:cs typeface="Georgia"/>
              <a:sym typeface="Georgia"/>
            </a:endParaRPr>
          </a:p>
        </p:txBody>
      </p:sp>
      <p:pic>
        <p:nvPicPr>
          <p:cNvPr id="324" name="Google Shape;324;g14691d2483b_1_33"/>
          <p:cNvPicPr preferRelativeResize="0"/>
          <p:nvPr/>
        </p:nvPicPr>
        <p:blipFill>
          <a:blip r:embed="rId3">
            <a:alphaModFix/>
          </a:blip>
          <a:stretch>
            <a:fillRect/>
          </a:stretch>
        </p:blipFill>
        <p:spPr>
          <a:xfrm>
            <a:off x="3301562" y="3429000"/>
            <a:ext cx="3880575" cy="137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4691d2483b_1_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30" name="Google Shape;330;g14691d2483b_1_38"/>
          <p:cNvSpPr txBox="1">
            <a:spLocks noGrp="1"/>
          </p:cNvSpPr>
          <p:nvPr>
            <p:ph type="body" idx="1"/>
          </p:nvPr>
        </p:nvSpPr>
        <p:spPr>
          <a:xfrm>
            <a:off x="227975" y="3617875"/>
            <a:ext cx="11860800" cy="2862600"/>
          </a:xfrm>
          <a:prstGeom prst="rect">
            <a:avLst/>
          </a:prstGeom>
        </p:spPr>
        <p:txBody>
          <a:bodyPr spcFirstLastPara="1" wrap="square" lIns="91425" tIns="45700" rIns="91425" bIns="45700" anchor="t" anchorCtr="0">
            <a:noAutofit/>
          </a:bodyPr>
          <a:lstStyle/>
          <a:p>
            <a:pPr marL="457200" lvl="0" indent="0" algn="l" rtl="0">
              <a:lnSpc>
                <a:spcPct val="190909"/>
              </a:lnSpc>
              <a:spcBef>
                <a:spcPts val="1700"/>
              </a:spcBef>
              <a:spcAft>
                <a:spcPts val="0"/>
              </a:spcAft>
              <a:buNone/>
            </a:pPr>
            <a:endParaRPr sz="1800">
              <a:solidFill>
                <a:srgbClr val="292929"/>
              </a:solidFill>
              <a:latin typeface="Georgia"/>
              <a:ea typeface="Georgia"/>
              <a:cs typeface="Georgia"/>
              <a:sym typeface="Georgia"/>
            </a:endParaRPr>
          </a:p>
        </p:txBody>
      </p:sp>
      <p:pic>
        <p:nvPicPr>
          <p:cNvPr id="331" name="Google Shape;331;g14691d2483b_1_38"/>
          <p:cNvPicPr preferRelativeResize="0"/>
          <p:nvPr/>
        </p:nvPicPr>
        <p:blipFill>
          <a:blip r:embed="rId3">
            <a:alphaModFix/>
          </a:blip>
          <a:stretch>
            <a:fillRect/>
          </a:stretch>
        </p:blipFill>
        <p:spPr>
          <a:xfrm>
            <a:off x="116225" y="155400"/>
            <a:ext cx="11783576" cy="3215475"/>
          </a:xfrm>
          <a:prstGeom prst="rect">
            <a:avLst/>
          </a:prstGeom>
          <a:noFill/>
          <a:ln>
            <a:noFill/>
          </a:ln>
        </p:spPr>
      </p:pic>
      <p:pic>
        <p:nvPicPr>
          <p:cNvPr id="332" name="Google Shape;332;g14691d2483b_1_38"/>
          <p:cNvPicPr preferRelativeResize="0"/>
          <p:nvPr/>
        </p:nvPicPr>
        <p:blipFill>
          <a:blip r:embed="rId4">
            <a:alphaModFix/>
          </a:blip>
          <a:stretch>
            <a:fillRect/>
          </a:stretch>
        </p:blipFill>
        <p:spPr>
          <a:xfrm>
            <a:off x="227975" y="3370875"/>
            <a:ext cx="11860801" cy="280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4647b2a1c0_0_5"/>
          <p:cNvSpPr txBox="1">
            <a:spLocks noGrp="1"/>
          </p:cNvSpPr>
          <p:nvPr>
            <p:ph type="title"/>
          </p:nvPr>
        </p:nvSpPr>
        <p:spPr>
          <a:xfrm>
            <a:off x="838200" y="365126"/>
            <a:ext cx="10515600" cy="600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Object Detection Overview</a:t>
            </a:r>
            <a:endParaRPr/>
          </a:p>
        </p:txBody>
      </p:sp>
      <p:sp>
        <p:nvSpPr>
          <p:cNvPr id="103" name="Google Shape;103;g14647b2a1c0_0_5"/>
          <p:cNvSpPr txBox="1">
            <a:spLocks noGrp="1"/>
          </p:cNvSpPr>
          <p:nvPr>
            <p:ph type="body" idx="1"/>
          </p:nvPr>
        </p:nvSpPr>
        <p:spPr>
          <a:xfrm>
            <a:off x="188006" y="1170774"/>
            <a:ext cx="11801700" cy="54351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t>To explore the concept of object detection it is useful to begin with image classification. Image Classification goes through levels of incremental complexity. </a:t>
            </a:r>
            <a:endParaRPr/>
          </a:p>
          <a:p>
            <a:pPr marL="228600" lvl="0" indent="-228600" algn="just" rtl="0">
              <a:lnSpc>
                <a:spcPct val="90000"/>
              </a:lnSpc>
              <a:spcBef>
                <a:spcPts val="1000"/>
              </a:spcBef>
              <a:spcAft>
                <a:spcPts val="0"/>
              </a:spcAft>
              <a:buClr>
                <a:schemeClr val="dk1"/>
              </a:buClr>
              <a:buSzPct val="100000"/>
              <a:buChar char="•"/>
            </a:pPr>
            <a:r>
              <a:rPr lang="en-US" b="1"/>
              <a:t>Image classification (1)</a:t>
            </a:r>
            <a:r>
              <a:rPr lang="en-US"/>
              <a:t> aims at assigning an image to one of a number of different categories (e.g. car, dog, cat, human, etc.), essentially answering the question </a:t>
            </a:r>
            <a:r>
              <a:rPr lang="en-US" i="1"/>
              <a:t>“What is in this picture?”</a:t>
            </a:r>
            <a:r>
              <a:rPr lang="en-US"/>
              <a:t>. One image has only one category assigned to it. </a:t>
            </a:r>
            <a:endParaRPr/>
          </a:p>
          <a:p>
            <a:pPr marL="228600" lvl="0" indent="-228600" algn="just" rtl="0">
              <a:lnSpc>
                <a:spcPct val="90000"/>
              </a:lnSpc>
              <a:spcBef>
                <a:spcPts val="1000"/>
              </a:spcBef>
              <a:spcAft>
                <a:spcPts val="0"/>
              </a:spcAft>
              <a:buClr>
                <a:schemeClr val="dk1"/>
              </a:buClr>
              <a:buSzPct val="100000"/>
              <a:buChar char="•"/>
            </a:pPr>
            <a:r>
              <a:rPr lang="en-US" b="1"/>
              <a:t>Object localization (2)</a:t>
            </a:r>
            <a:r>
              <a:rPr lang="en-US"/>
              <a:t> then allows us to locate our object in the image, so our question changes to </a:t>
            </a:r>
            <a:r>
              <a:rPr lang="en-US" i="1"/>
              <a:t>“What is it and where it is?”</a:t>
            </a:r>
            <a:r>
              <a:rPr lang="en-US"/>
              <a:t>. </a:t>
            </a:r>
            <a:endParaRPr/>
          </a:p>
          <a:p>
            <a:pPr marL="228600" lvl="0" indent="-228600" algn="just" rtl="0">
              <a:lnSpc>
                <a:spcPct val="90000"/>
              </a:lnSpc>
              <a:spcBef>
                <a:spcPts val="1000"/>
              </a:spcBef>
              <a:spcAft>
                <a:spcPts val="0"/>
              </a:spcAft>
              <a:buClr>
                <a:schemeClr val="dk1"/>
              </a:buClr>
              <a:buSzPct val="100000"/>
              <a:buChar char="•"/>
            </a:pPr>
            <a:r>
              <a:rPr lang="en-US"/>
              <a:t>In a real real-life scenario, we need to go beyond locating just one object but rather multiple objects in one image. </a:t>
            </a:r>
            <a:endParaRPr/>
          </a:p>
          <a:p>
            <a:pPr marL="228600" lvl="0" indent="-228600" algn="just" rtl="0">
              <a:lnSpc>
                <a:spcPct val="90000"/>
              </a:lnSpc>
              <a:spcBef>
                <a:spcPts val="1000"/>
              </a:spcBef>
              <a:spcAft>
                <a:spcPts val="0"/>
              </a:spcAft>
              <a:buClr>
                <a:schemeClr val="dk1"/>
              </a:buClr>
              <a:buSzPct val="100000"/>
              <a:buChar char="•"/>
            </a:pPr>
            <a:r>
              <a:rPr lang="en-US"/>
              <a:t>For example, a </a:t>
            </a:r>
            <a:r>
              <a:rPr lang="en-US" b="1"/>
              <a:t>self-driving car</a:t>
            </a:r>
            <a:r>
              <a:rPr lang="en-US"/>
              <a:t> has to find the location of other cars, traffic lights, signs, humans and to take appropriate action based on this information.</a:t>
            </a:r>
            <a:endParaRPr/>
          </a:p>
          <a:p>
            <a:pPr marL="228600" lvl="0" indent="-228600" algn="just" rtl="0">
              <a:lnSpc>
                <a:spcPct val="90000"/>
              </a:lnSpc>
              <a:spcBef>
                <a:spcPts val="1000"/>
              </a:spcBef>
              <a:spcAft>
                <a:spcPts val="0"/>
              </a:spcAft>
              <a:buClr>
                <a:schemeClr val="dk1"/>
              </a:buClr>
              <a:buSzPct val="100000"/>
              <a:buChar char="•"/>
            </a:pPr>
            <a:r>
              <a:rPr lang="en-US" b="1"/>
              <a:t>Object detection (3)</a:t>
            </a:r>
            <a:r>
              <a:rPr lang="en-US"/>
              <a:t> provides the tools for doing just that –  finding all the objects in an image and drawing the so-called </a:t>
            </a:r>
            <a:r>
              <a:rPr lang="en-US" b="1"/>
              <a:t>bounding boxes </a:t>
            </a:r>
            <a:r>
              <a:rPr lang="en-US"/>
              <a:t>around them.</a:t>
            </a:r>
            <a:endParaRPr/>
          </a:p>
          <a:p>
            <a:pPr marL="228600" lvl="0" indent="-228600" algn="just" rtl="0">
              <a:lnSpc>
                <a:spcPct val="90000"/>
              </a:lnSpc>
              <a:spcBef>
                <a:spcPts val="1000"/>
              </a:spcBef>
              <a:spcAft>
                <a:spcPts val="0"/>
              </a:spcAft>
              <a:buClr>
                <a:schemeClr val="dk1"/>
              </a:buClr>
              <a:buSzPct val="100000"/>
              <a:buChar char="•"/>
            </a:pPr>
            <a:r>
              <a:rPr lang="en-US"/>
              <a:t> There are also some situations where we want to find exact boundaries of our objects in the process called </a:t>
            </a:r>
            <a:r>
              <a:rPr lang="en-US" b="1"/>
              <a:t>instance segmentation</a:t>
            </a:r>
            <a:r>
              <a:rPr lang="en-US"/>
              <a:t>, but this is a topic for another post.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4691d2483b_1_13"/>
          <p:cNvSpPr txBox="1">
            <a:spLocks noGrp="1"/>
          </p:cNvSpPr>
          <p:nvPr>
            <p:ph type="body" idx="1"/>
          </p:nvPr>
        </p:nvSpPr>
        <p:spPr>
          <a:xfrm>
            <a:off x="262350" y="624774"/>
            <a:ext cx="11667300" cy="6662993"/>
          </a:xfrm>
          <a:prstGeom prst="rect">
            <a:avLst/>
          </a:prstGeom>
        </p:spPr>
        <p:txBody>
          <a:bodyPr spcFirstLastPara="1" wrap="square" lIns="91425" tIns="45700" rIns="91425" bIns="45700" anchor="t" anchorCtr="0">
            <a:normAutofit fontScale="25000" lnSpcReduction="20000"/>
          </a:bodyPr>
          <a:lstStyle/>
          <a:p>
            <a:pPr marL="749300" lvl="0" indent="-330200" algn="l" rtl="0">
              <a:lnSpc>
                <a:spcPct val="190909"/>
              </a:lnSpc>
              <a:spcBef>
                <a:spcPts val="320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An input image is taken and using selective search[2] algorithm, around 2000 region proposals are obtained for an image.</a:t>
            </a:r>
            <a:endParaRPr sz="6400" dirty="0">
              <a:solidFill>
                <a:srgbClr val="292929"/>
              </a:solidFill>
              <a:latin typeface="Georgia"/>
              <a:ea typeface="Georgia"/>
              <a:cs typeface="Georgia"/>
              <a:sym typeface="Georgia"/>
            </a:endParaRPr>
          </a:p>
          <a:p>
            <a:pPr marL="749300" lvl="0" indent="-330200" algn="l" rtl="0">
              <a:lnSpc>
                <a:spcPct val="190909"/>
              </a:lnSpc>
              <a:spcBef>
                <a:spcPts val="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Each region proposal image is warped to a fixed size of 224x224.</a:t>
            </a:r>
            <a:endParaRPr sz="6400" dirty="0">
              <a:solidFill>
                <a:srgbClr val="292929"/>
              </a:solidFill>
              <a:latin typeface="Georgia"/>
              <a:ea typeface="Georgia"/>
              <a:cs typeface="Georgia"/>
              <a:sym typeface="Georgia"/>
            </a:endParaRPr>
          </a:p>
          <a:p>
            <a:pPr marL="749300" lvl="0" indent="-330200" algn="l" rtl="0">
              <a:lnSpc>
                <a:spcPct val="190909"/>
              </a:lnSpc>
              <a:spcBef>
                <a:spcPts val="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These region proposal images are then passed to the trained CNN to obtain 4096-dimensional feature vector for all the 2000 region proposals which result in 2000x4096 dimensional matrix.</a:t>
            </a:r>
            <a:endParaRPr sz="6400" dirty="0">
              <a:solidFill>
                <a:srgbClr val="292929"/>
              </a:solidFill>
              <a:latin typeface="Georgia"/>
              <a:ea typeface="Georgia"/>
              <a:cs typeface="Georgia"/>
              <a:sym typeface="Georgia"/>
            </a:endParaRPr>
          </a:p>
          <a:p>
            <a:pPr marL="457200" lvl="0" indent="-330200" algn="l" rtl="0">
              <a:lnSpc>
                <a:spcPct val="218181"/>
              </a:lnSpc>
              <a:spcBef>
                <a:spcPts val="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Each region proposal is classified using SVM for each class. generally for N classes, the SVM weights(4096-dimensional) are stacked in the form of a matrix and multiplied with the feature matrix. This results in a matrix which assigns a score to each class to which a region proposal can belong to.</a:t>
            </a:r>
            <a:endParaRPr sz="6400" dirty="0">
              <a:solidFill>
                <a:srgbClr val="292929"/>
              </a:solidFill>
              <a:latin typeface="Georgia"/>
              <a:ea typeface="Georgia"/>
              <a:cs typeface="Georgia"/>
              <a:sym typeface="Georgia"/>
            </a:endParaRPr>
          </a:p>
          <a:p>
            <a:pPr marL="457200" lvl="0" indent="-330200" algn="l" rtl="0">
              <a:lnSpc>
                <a:spcPct val="218181"/>
              </a:lnSpc>
              <a:spcBef>
                <a:spcPts val="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The proposal is assigned the class which receives the maximum score. So all the 2000 region proposals or bounding boxes in the image are labelled with a class label.</a:t>
            </a:r>
            <a:endParaRPr sz="6400" dirty="0">
              <a:solidFill>
                <a:srgbClr val="292929"/>
              </a:solidFill>
              <a:latin typeface="Georgia"/>
              <a:ea typeface="Georgia"/>
              <a:cs typeface="Georgia"/>
              <a:sym typeface="Georgia"/>
            </a:endParaRPr>
          </a:p>
          <a:p>
            <a:pPr marL="457200" lvl="0" indent="-330200" algn="l" rtl="0">
              <a:lnSpc>
                <a:spcPct val="218181"/>
              </a:lnSpc>
              <a:spcBef>
                <a:spcPts val="0"/>
              </a:spcBef>
              <a:spcAft>
                <a:spcPts val="0"/>
              </a:spcAft>
              <a:buClr>
                <a:srgbClr val="292929"/>
              </a:buClr>
              <a:buSzPct val="100000"/>
              <a:buFont typeface="Georgia"/>
              <a:buAutoNum type="arabicPeriod"/>
            </a:pPr>
            <a:r>
              <a:rPr lang="en-US" sz="6400" dirty="0">
                <a:solidFill>
                  <a:srgbClr val="292929"/>
                </a:solidFill>
                <a:latin typeface="Georgia"/>
                <a:ea typeface="Georgia"/>
                <a:cs typeface="Georgia"/>
                <a:sym typeface="Georgia"/>
              </a:rPr>
              <a:t> Out of those many bounding boxes, a lot of them would be redundant and overlapping bounding boxes which need to be removed. To accomplish that Non-maximum suppression algorithm is used.</a:t>
            </a:r>
            <a:endParaRPr sz="6400" dirty="0">
              <a:solidFill>
                <a:srgbClr val="292929"/>
              </a:solidFill>
              <a:latin typeface="Georgia"/>
              <a:ea typeface="Georgia"/>
              <a:cs typeface="Georgia"/>
              <a:sym typeface="Georgia"/>
            </a:endParaRPr>
          </a:p>
          <a:p>
            <a:pPr marL="457200" lvl="0" indent="-342900" algn="l" rtl="0">
              <a:lnSpc>
                <a:spcPct val="218181"/>
              </a:lnSpc>
              <a:spcBef>
                <a:spcPts val="0"/>
              </a:spcBef>
              <a:spcAft>
                <a:spcPts val="0"/>
              </a:spcAft>
              <a:buClr>
                <a:srgbClr val="292929"/>
              </a:buClr>
              <a:buSzPct val="112500"/>
              <a:buFont typeface="Georgia"/>
              <a:buAutoNum type="arabicPeriod"/>
            </a:pPr>
            <a:r>
              <a:rPr lang="en-US" sz="6400" dirty="0">
                <a:solidFill>
                  <a:srgbClr val="292929"/>
                </a:solidFill>
                <a:highlight>
                  <a:srgbClr val="FFFFFF"/>
                </a:highlight>
                <a:latin typeface="Georgia"/>
                <a:ea typeface="Georgia"/>
                <a:cs typeface="Georgia"/>
                <a:sym typeface="Georgia"/>
              </a:rPr>
              <a:t>Once the labelled bounding boxes are obtained the next task is to fine-tune the location of the boxes using regressio</a:t>
            </a:r>
            <a:r>
              <a:rPr lang="en-US" sz="1500" dirty="0">
                <a:solidFill>
                  <a:srgbClr val="292929"/>
                </a:solidFill>
                <a:highlight>
                  <a:srgbClr val="FFFFFF"/>
                </a:highlight>
                <a:latin typeface="Georgia"/>
                <a:ea typeface="Georgia"/>
                <a:cs typeface="Georgia"/>
                <a:sym typeface="Georgia"/>
              </a:rPr>
              <a:t>n.</a:t>
            </a:r>
            <a:endParaRPr sz="7200" dirty="0">
              <a:solidFill>
                <a:srgbClr val="292929"/>
              </a:solidFill>
              <a:latin typeface="Georgia"/>
              <a:ea typeface="Georgia"/>
              <a:cs typeface="Georgia"/>
              <a:sym typeface="Georgia"/>
            </a:endParaRPr>
          </a:p>
          <a:p>
            <a:pPr marL="0" lvl="0" indent="0" algn="l" rtl="0">
              <a:spcBef>
                <a:spcPts val="1000"/>
              </a:spcBef>
              <a:spcAft>
                <a:spcPts val="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4691d2483b_1_8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218181"/>
              </a:lnSpc>
              <a:spcBef>
                <a:spcPts val="3000"/>
              </a:spcBef>
              <a:spcAft>
                <a:spcPts val="0"/>
              </a:spcAft>
              <a:buNone/>
            </a:pPr>
            <a:r>
              <a:rPr lang="en-US" sz="2300" b="1">
                <a:solidFill>
                  <a:srgbClr val="292929"/>
                </a:solidFill>
                <a:latin typeface="Georgia"/>
                <a:ea typeface="Georgia"/>
                <a:cs typeface="Georgia"/>
                <a:sym typeface="Georgia"/>
              </a:rPr>
              <a:t>Non-maximum suppression algorithm:</a:t>
            </a:r>
            <a:endParaRPr sz="5200"/>
          </a:p>
        </p:txBody>
      </p:sp>
      <p:sp>
        <p:nvSpPr>
          <p:cNvPr id="343" name="Google Shape;343;g14691d2483b_1_89"/>
          <p:cNvSpPr txBox="1">
            <a:spLocks noGrp="1"/>
          </p:cNvSpPr>
          <p:nvPr>
            <p:ph type="body" idx="1"/>
          </p:nvPr>
        </p:nvSpPr>
        <p:spPr>
          <a:xfrm>
            <a:off x="130775" y="1825625"/>
            <a:ext cx="6131400" cy="43512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Non-maximum suppression is a greedy algorithm. It works on one class at a time. </a:t>
            </a:r>
            <a:endParaRPr sz="1900">
              <a:solidFill>
                <a:srgbClr val="292929"/>
              </a:solidFill>
              <a:highlight>
                <a:srgbClr val="FFFFFF"/>
              </a:highlight>
              <a:latin typeface="Georgia"/>
              <a:ea typeface="Georgia"/>
              <a:cs typeface="Georgia"/>
              <a:sym typeface="Georgia"/>
            </a:endParaRPr>
          </a:p>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For a particular class, it picks the box with the maximum score obtained using SVM. T</a:t>
            </a:r>
            <a:endParaRPr sz="1900">
              <a:solidFill>
                <a:srgbClr val="292929"/>
              </a:solidFill>
              <a:highlight>
                <a:srgbClr val="FFFFFF"/>
              </a:highlight>
              <a:latin typeface="Georgia"/>
              <a:ea typeface="Georgia"/>
              <a:cs typeface="Georgia"/>
              <a:sym typeface="Georgia"/>
            </a:endParaRPr>
          </a:p>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hen it calculates IoU score with all other bounding boxes belonging to that class. </a:t>
            </a:r>
            <a:endParaRPr sz="1900">
              <a:solidFill>
                <a:srgbClr val="292929"/>
              </a:solidFill>
              <a:highlight>
                <a:srgbClr val="FFFFFF"/>
              </a:highlight>
              <a:latin typeface="Georgia"/>
              <a:ea typeface="Georgia"/>
              <a:cs typeface="Georgia"/>
              <a:sym typeface="Georgia"/>
            </a:endParaRPr>
          </a:p>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The boxes having IoU score greater than 70% are removed. </a:t>
            </a:r>
            <a:endParaRPr sz="1900">
              <a:solidFill>
                <a:srgbClr val="292929"/>
              </a:solidFill>
              <a:highlight>
                <a:srgbClr val="FFFFFF"/>
              </a:highlight>
              <a:latin typeface="Georgia"/>
              <a:ea typeface="Georgia"/>
              <a:cs typeface="Georgia"/>
              <a:sym typeface="Georgia"/>
            </a:endParaRPr>
          </a:p>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In other words, the bounding boxes which have very high overlap are removed. </a:t>
            </a:r>
            <a:endParaRPr sz="1900">
              <a:solidFill>
                <a:srgbClr val="292929"/>
              </a:solidFill>
              <a:highlight>
                <a:srgbClr val="FFFFFF"/>
              </a:highlight>
              <a:latin typeface="Georgia"/>
              <a:ea typeface="Georgia"/>
              <a:cs typeface="Georgia"/>
              <a:sym typeface="Georgia"/>
            </a:endParaRPr>
          </a:p>
          <a:p>
            <a:pPr marL="0" lvl="0" indent="0" algn="just" rtl="0">
              <a:spcBef>
                <a:spcPts val="1000"/>
              </a:spcBef>
              <a:spcAft>
                <a:spcPts val="0"/>
              </a:spcAft>
              <a:buNone/>
            </a:pPr>
            <a:r>
              <a:rPr lang="en-US" sz="1900">
                <a:solidFill>
                  <a:srgbClr val="292929"/>
                </a:solidFill>
                <a:highlight>
                  <a:srgbClr val="FFFFFF"/>
                </a:highlight>
                <a:latin typeface="Georgia"/>
                <a:ea typeface="Georgia"/>
                <a:cs typeface="Georgia"/>
                <a:sym typeface="Georgia"/>
              </a:rPr>
              <a:t>Then the next highest score box is chosen and so on until all the overlapping bounding boxes are removed for that class. </a:t>
            </a:r>
            <a:endParaRPr sz="3200"/>
          </a:p>
        </p:txBody>
      </p:sp>
      <p:pic>
        <p:nvPicPr>
          <p:cNvPr id="344" name="Google Shape;344;g14691d2483b_1_89"/>
          <p:cNvPicPr preferRelativeResize="0"/>
          <p:nvPr/>
        </p:nvPicPr>
        <p:blipFill>
          <a:blip r:embed="rId3">
            <a:alphaModFix/>
          </a:blip>
          <a:stretch>
            <a:fillRect/>
          </a:stretch>
        </p:blipFill>
        <p:spPr>
          <a:xfrm>
            <a:off x="6349450" y="1599950"/>
            <a:ext cx="5603301" cy="4280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4691d2483b_1_9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1850" b="1">
                <a:solidFill>
                  <a:srgbClr val="757575"/>
                </a:solidFill>
                <a:highlight>
                  <a:srgbClr val="FFFFFF"/>
                </a:highlight>
                <a:latin typeface="Helvetica Neue"/>
                <a:ea typeface="Helvetica Neue"/>
                <a:cs typeface="Helvetica Neue"/>
                <a:sym typeface="Helvetica Neue"/>
              </a:rPr>
              <a:t>Fine-tuning region proposals through regression</a:t>
            </a:r>
            <a:endParaRPr sz="5200" b="1"/>
          </a:p>
        </p:txBody>
      </p:sp>
      <p:sp>
        <p:nvSpPr>
          <p:cNvPr id="350" name="Google Shape;350;g14691d2483b_1_9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51" name="Google Shape;351;g14691d2483b_1_94"/>
          <p:cNvPicPr preferRelativeResize="0"/>
          <p:nvPr/>
        </p:nvPicPr>
        <p:blipFill>
          <a:blip r:embed="rId3">
            <a:alphaModFix/>
          </a:blip>
          <a:stretch>
            <a:fillRect/>
          </a:stretch>
        </p:blipFill>
        <p:spPr>
          <a:xfrm>
            <a:off x="232475" y="1757375"/>
            <a:ext cx="11681851" cy="469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4691d2483b_1_99"/>
          <p:cNvSpPr txBox="1">
            <a:spLocks noGrp="1"/>
          </p:cNvSpPr>
          <p:nvPr>
            <p:ph type="title"/>
          </p:nvPr>
        </p:nvSpPr>
        <p:spPr>
          <a:xfrm>
            <a:off x="838200" y="365125"/>
            <a:ext cx="10515600" cy="71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57" name="Google Shape;357;g14691d2483b_1_99"/>
          <p:cNvSpPr txBox="1">
            <a:spLocks noGrp="1"/>
          </p:cNvSpPr>
          <p:nvPr>
            <p:ph type="body" idx="1"/>
          </p:nvPr>
        </p:nvSpPr>
        <p:spPr>
          <a:xfrm>
            <a:off x="838200" y="1278600"/>
            <a:ext cx="10515600" cy="4898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900">
                <a:solidFill>
                  <a:srgbClr val="292929"/>
                </a:solidFill>
                <a:highlight>
                  <a:srgbClr val="FFFFFF"/>
                </a:highlight>
                <a:latin typeface="Georgia"/>
                <a:ea typeface="Georgia"/>
                <a:cs typeface="Georgia"/>
                <a:sym typeface="Georgia"/>
              </a:rPr>
              <a:t>During training,4 regression models were trained for each class. </a:t>
            </a:r>
            <a:endParaRPr sz="190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r>
              <a:rPr lang="en-US" sz="1900">
                <a:solidFill>
                  <a:srgbClr val="292929"/>
                </a:solidFill>
                <a:highlight>
                  <a:srgbClr val="FFFFFF"/>
                </a:highlight>
                <a:latin typeface="Georgia"/>
                <a:ea typeface="Georgia"/>
                <a:cs typeface="Georgia"/>
                <a:sym typeface="Georgia"/>
              </a:rPr>
              <a:t>So for a particular bounding box, region proposal image is passed through CNN to obtain features P to be passed to the regression model. </a:t>
            </a:r>
            <a:endParaRPr sz="190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r>
              <a:rPr lang="en-US" sz="1900">
                <a:solidFill>
                  <a:srgbClr val="292929"/>
                </a:solidFill>
                <a:highlight>
                  <a:srgbClr val="FFFFFF"/>
                </a:highlight>
                <a:latin typeface="Georgia"/>
                <a:ea typeface="Georgia"/>
                <a:cs typeface="Georgia"/>
                <a:sym typeface="Georgia"/>
              </a:rPr>
              <a:t>The regression model outputs the scale-invariant coordinates ( dx(P), dy(P), dw(P), dh(P) ). These coordinates are combined with the region proposal coordinates ( Px, Py, Pw, Ph ) to obtain the adjusted final coordinates ( Gx, Gy, Gw, Gh) using the formula below.</a:t>
            </a:r>
            <a:endParaRPr sz="1900">
              <a:solidFill>
                <a:srgbClr val="292929"/>
              </a:solidFill>
              <a:highlight>
                <a:srgbClr val="FFFFFF"/>
              </a:highlight>
              <a:latin typeface="Georgia"/>
              <a:ea typeface="Georgia"/>
              <a:cs typeface="Georgia"/>
              <a:sym typeface="Georgia"/>
            </a:endParaRPr>
          </a:p>
          <a:p>
            <a:pPr marL="0" lvl="0" indent="0" algn="l" rtl="0">
              <a:spcBef>
                <a:spcPts val="1000"/>
              </a:spcBef>
              <a:spcAft>
                <a:spcPts val="0"/>
              </a:spcAft>
              <a:buNone/>
            </a:pPr>
            <a:endParaRPr sz="1500">
              <a:solidFill>
                <a:srgbClr val="292929"/>
              </a:solidFill>
              <a:highlight>
                <a:srgbClr val="FFFFFF"/>
              </a:highlight>
              <a:latin typeface="Georgia"/>
              <a:ea typeface="Georgia"/>
              <a:cs typeface="Georgia"/>
              <a:sym typeface="Georgia"/>
            </a:endParaRPr>
          </a:p>
        </p:txBody>
      </p:sp>
      <p:pic>
        <p:nvPicPr>
          <p:cNvPr id="358" name="Google Shape;358;g14691d2483b_1_99"/>
          <p:cNvPicPr preferRelativeResize="0"/>
          <p:nvPr/>
        </p:nvPicPr>
        <p:blipFill>
          <a:blip r:embed="rId3">
            <a:alphaModFix/>
          </a:blip>
          <a:stretch>
            <a:fillRect/>
          </a:stretch>
        </p:blipFill>
        <p:spPr>
          <a:xfrm>
            <a:off x="3211050" y="3317750"/>
            <a:ext cx="5390500" cy="2859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4691d2483b_1_10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91304"/>
              </a:lnSpc>
              <a:spcBef>
                <a:spcPts val="7200"/>
              </a:spcBef>
              <a:spcAft>
                <a:spcPts val="0"/>
              </a:spcAft>
              <a:buNone/>
            </a:pPr>
            <a:r>
              <a:rPr lang="en-US" sz="1650" b="1">
                <a:solidFill>
                  <a:srgbClr val="292929"/>
                </a:solidFill>
                <a:latin typeface="Helvetica Neue"/>
                <a:ea typeface="Helvetica Neue"/>
                <a:cs typeface="Helvetica Neue"/>
                <a:sym typeface="Helvetica Neue"/>
              </a:rPr>
              <a:t>The result from the original paper</a:t>
            </a:r>
            <a:endParaRPr/>
          </a:p>
        </p:txBody>
      </p:sp>
      <p:sp>
        <p:nvSpPr>
          <p:cNvPr id="364" name="Google Shape;364;g14691d2483b_1_10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65" name="Google Shape;365;g14691d2483b_1_104"/>
          <p:cNvPicPr preferRelativeResize="0"/>
          <p:nvPr/>
        </p:nvPicPr>
        <p:blipFill>
          <a:blip r:embed="rId3">
            <a:alphaModFix/>
          </a:blip>
          <a:stretch>
            <a:fillRect/>
          </a:stretch>
        </p:blipFill>
        <p:spPr>
          <a:xfrm>
            <a:off x="385763" y="1681163"/>
            <a:ext cx="11420475" cy="349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1"/>
          <p:cNvSpPr txBox="1">
            <a:spLocks noGrp="1"/>
          </p:cNvSpPr>
          <p:nvPr>
            <p:ph type="title"/>
          </p:nvPr>
        </p:nvSpPr>
        <p:spPr>
          <a:xfrm>
            <a:off x="838200" y="592730"/>
            <a:ext cx="10515600" cy="75818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b="1" dirty="0"/>
              <a:t>RCNN uses Selective Search for Region Proposals</a:t>
            </a:r>
            <a:endParaRPr sz="3200" b="1" dirty="0"/>
          </a:p>
        </p:txBody>
      </p:sp>
      <p:sp>
        <p:nvSpPr>
          <p:cNvPr id="371" name="Google Shape;371;p21"/>
          <p:cNvSpPr txBox="1">
            <a:spLocks noGrp="1"/>
          </p:cNvSpPr>
          <p:nvPr>
            <p:ph type="body" idx="1"/>
          </p:nvPr>
        </p:nvSpPr>
        <p:spPr>
          <a:xfrm>
            <a:off x="144856" y="1834859"/>
            <a:ext cx="11959627" cy="473813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Given an image, we can do clustering(clustering is a simple technique in which the similar objects are put into the same cluster). So, if we look at the above image, there is this green patch(grass), that entire patch could be one cluster:</a:t>
            </a:r>
            <a:endParaRPr/>
          </a:p>
          <a:p>
            <a:pPr marL="228600" lvl="0" indent="-228600" algn="l" rtl="0">
              <a:lnSpc>
                <a:spcPct val="90000"/>
              </a:lnSpc>
              <a:spcBef>
                <a:spcPts val="1000"/>
              </a:spcBef>
              <a:spcAft>
                <a:spcPts val="0"/>
              </a:spcAft>
              <a:buClr>
                <a:schemeClr val="dk1"/>
              </a:buClr>
              <a:buSzPts val="2800"/>
              <a:buChar char="•"/>
            </a:pPr>
            <a:r>
              <a:rPr lang="en-US"/>
              <a:t>Then it has this entire white region here(where the sheep is), that could be one cluster:</a:t>
            </a:r>
            <a:endParaRPr/>
          </a:p>
          <a:p>
            <a:pPr marL="228600" lvl="0" indent="-228600" algn="l" rtl="0">
              <a:lnSpc>
                <a:spcPct val="90000"/>
              </a:lnSpc>
              <a:spcBef>
                <a:spcPts val="1000"/>
              </a:spcBef>
              <a:spcAft>
                <a:spcPts val="0"/>
              </a:spcAft>
              <a:buClr>
                <a:schemeClr val="dk1"/>
              </a:buClr>
              <a:buSzPts val="2800"/>
              <a:buChar char="•"/>
            </a:pPr>
            <a:r>
              <a:rPr lang="en-US"/>
              <a:t>The person is wearing some shirt or jacket, based on that it could be one cluster:</a:t>
            </a:r>
            <a:endParaRPr/>
          </a:p>
          <a:p>
            <a:pPr marL="228600" lvl="0" indent="-228600" algn="l" rtl="0">
              <a:lnSpc>
                <a:spcPct val="90000"/>
              </a:lnSpc>
              <a:spcBef>
                <a:spcPts val="1000"/>
              </a:spcBef>
              <a:spcAft>
                <a:spcPts val="0"/>
              </a:spcAft>
              <a:buClr>
                <a:schemeClr val="dk1"/>
              </a:buClr>
              <a:buSzPts val="2800"/>
              <a:buChar char="•"/>
            </a:pPr>
            <a:r>
              <a:rPr lang="en-US"/>
              <a:t>This would be a simple technique because these pixels would have the same color and texture(we can use OpenCV for doing this) and there would be some threshold, so if the similarity between two regions is above some threshold then we make them into one cluster. That’s exactly what this Selective Search does.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77" name="Google Shape;377;p22" descr="https://miro.medium.com/max/603/1*eGvz2lCeqkAV7Pd4V4xDnw.png"/>
          <p:cNvPicPr preferRelativeResize="0">
            <a:picLocks noGrp="1"/>
          </p:cNvPicPr>
          <p:nvPr>
            <p:ph type="body" idx="1"/>
          </p:nvPr>
        </p:nvPicPr>
        <p:blipFill rotWithShape="1">
          <a:blip r:embed="rId3">
            <a:alphaModFix/>
          </a:blip>
          <a:srcRect/>
          <a:stretch/>
        </p:blipFill>
        <p:spPr>
          <a:xfrm>
            <a:off x="838200" y="467273"/>
            <a:ext cx="10456753" cy="55189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383" name="Google Shape;383;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b="1"/>
              <a:t>Regression Stage: </a:t>
            </a:r>
            <a:r>
              <a:rPr lang="en-US"/>
              <a:t>We run the</a:t>
            </a:r>
            <a:r>
              <a:rPr lang="en-US" b="1"/>
              <a:t> Selective Search </a:t>
            </a:r>
            <a:r>
              <a:rPr lang="en-US"/>
              <a:t>on all the training data that we have and we get the </a:t>
            </a:r>
            <a:r>
              <a:rPr lang="en-US" b="1"/>
              <a:t>proposed regions/boxes(coordinates)</a:t>
            </a:r>
            <a:r>
              <a:rPr lang="en-US"/>
              <a:t> and for the same data we have the </a:t>
            </a:r>
            <a:r>
              <a:rPr lang="en-US" b="1"/>
              <a:t>True boxes/coordinates, </a:t>
            </a:r>
            <a:r>
              <a:rPr lang="en-US"/>
              <a:t>using these coordinates we try to find the normalized difference between the true coordinates and the proposed coordinates.</a:t>
            </a:r>
            <a:endParaRPr/>
          </a:p>
          <a:p>
            <a:pPr marL="228600" lvl="0" indent="-228600" algn="l" rtl="0">
              <a:lnSpc>
                <a:spcPct val="90000"/>
              </a:lnSpc>
              <a:spcBef>
                <a:spcPts val="1000"/>
              </a:spcBef>
              <a:spcAft>
                <a:spcPts val="0"/>
              </a:spcAft>
              <a:buClr>
                <a:schemeClr val="dk1"/>
              </a:buClr>
              <a:buSzPct val="100000"/>
              <a:buChar char="•"/>
            </a:pPr>
            <a:r>
              <a:rPr lang="en-US"/>
              <a:t>Because selective search does the clustering at different levels, so it might be the case that both boxes(</a:t>
            </a:r>
            <a:r>
              <a:rPr lang="en-US" b="1"/>
              <a:t>overlapping blue and black boxes</a:t>
            </a:r>
            <a:r>
              <a:rPr lang="en-US"/>
              <a:t> in the below image) might come up in the proposal by the selective search</a:t>
            </a:r>
            <a:endParaRPr/>
          </a:p>
          <a:p>
            <a:pPr marL="228600" lvl="0" indent="-228600" algn="l" rtl="0">
              <a:lnSpc>
                <a:spcPct val="90000"/>
              </a:lnSpc>
              <a:spcBef>
                <a:spcPts val="1000"/>
              </a:spcBef>
              <a:spcAft>
                <a:spcPts val="0"/>
              </a:spcAft>
              <a:buClr>
                <a:schemeClr val="dk1"/>
              </a:buClr>
              <a:buSzPct val="100000"/>
              <a:buChar char="•"/>
            </a:pPr>
            <a:r>
              <a:rPr lang="en-US"/>
              <a:t>So, the question is what we take as the proposed box here and the true box here because both these proposed boxes are overlapping with the same pink box, so the way we deal with this is that we compute the overlap between the proposed box and the true box and if the overlap is more than 50% then we consider this as the proposed box; then we take this proposed box and try to map it with the corresponding true box and train our model to do that.</a:t>
            </a:r>
            <a:endParaRPr/>
          </a:p>
        </p:txBody>
      </p:sp>
      <p:pic>
        <p:nvPicPr>
          <p:cNvPr id="384" name="Google Shape;384;p31" descr="https://miro.medium.com/max/331/1*HmyPG2vgu3mEnvYIMkemWw.png"/>
          <p:cNvPicPr preferRelativeResize="0"/>
          <p:nvPr/>
        </p:nvPicPr>
        <p:blipFill rotWithShape="1">
          <a:blip r:embed="rId3">
            <a:alphaModFix/>
          </a:blip>
          <a:srcRect/>
          <a:stretch/>
        </p:blipFill>
        <p:spPr>
          <a:xfrm>
            <a:off x="9281468" y="4492452"/>
            <a:ext cx="2524125" cy="20288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 drawback of RCNN</a:t>
            </a:r>
            <a:r>
              <a:rPr lang="en-US"/>
              <a:t>:</a:t>
            </a:r>
            <a:br>
              <a:rPr lang="en-US"/>
            </a:br>
            <a:endParaRPr/>
          </a:p>
        </p:txBody>
      </p:sp>
      <p:sp>
        <p:nvSpPr>
          <p:cNvPr id="390" name="Google Shape;390;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One drawback of RCNN is that the number of computations are very high, for each input image, it would propose some 2000 regions and then for each of the region we crop it and resize it then do the classification and regression task on it. </a:t>
            </a:r>
            <a:endParaRPr/>
          </a:p>
          <a:p>
            <a:pPr marL="228600" lvl="0" indent="-228600" algn="l" rtl="0">
              <a:lnSpc>
                <a:spcPct val="90000"/>
              </a:lnSpc>
              <a:spcBef>
                <a:spcPts val="1000"/>
              </a:spcBef>
              <a:spcAft>
                <a:spcPts val="0"/>
              </a:spcAft>
              <a:buClr>
                <a:schemeClr val="dk1"/>
              </a:buClr>
              <a:buSzPts val="2800"/>
              <a:buChar char="•"/>
            </a:pPr>
            <a:r>
              <a:rPr lang="en-US"/>
              <a:t>So, it is computationally expensive.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396" name="Google Shape;396;p34" descr="https://miro.medium.com/max/2000/1*sqPfbg4LlLMJ-H24SP1BwA.png"/>
          <p:cNvPicPr preferRelativeResize="0">
            <a:picLocks noGrp="1"/>
          </p:cNvPicPr>
          <p:nvPr>
            <p:ph type="body" idx="1"/>
          </p:nvPr>
        </p:nvPicPr>
        <p:blipFill rotWithShape="1">
          <a:blip r:embed="rId3">
            <a:alphaModFix/>
          </a:blip>
          <a:srcRect/>
          <a:stretch/>
        </p:blipFill>
        <p:spPr>
          <a:xfrm>
            <a:off x="0" y="106680"/>
            <a:ext cx="12192000" cy="67513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4647b2a1c0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109" name="Google Shape;109;g14647b2a1c0_0_10" descr="https://appsilon.com/wp-content/uploads/2018/08/types.png"/>
          <p:cNvPicPr preferRelativeResize="0">
            <a:picLocks noGrp="1"/>
          </p:cNvPicPr>
          <p:nvPr>
            <p:ph type="body" idx="1"/>
          </p:nvPr>
        </p:nvPicPr>
        <p:blipFill rotWithShape="1">
          <a:blip r:embed="rId3">
            <a:alphaModFix/>
          </a:blip>
          <a:srcRect/>
          <a:stretch/>
        </p:blipFill>
        <p:spPr>
          <a:xfrm>
            <a:off x="376015" y="180658"/>
            <a:ext cx="11494200" cy="6469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02" name="Google Shape;402;p35" descr="r-cnn neural network"/>
          <p:cNvPicPr preferRelativeResize="0">
            <a:picLocks noGrp="1"/>
          </p:cNvPicPr>
          <p:nvPr>
            <p:ph type="body" idx="1"/>
          </p:nvPr>
        </p:nvPicPr>
        <p:blipFill rotWithShape="1">
          <a:blip r:embed="rId3">
            <a:alphaModFix/>
          </a:blip>
          <a:srcRect/>
          <a:stretch/>
        </p:blipFill>
        <p:spPr>
          <a:xfrm>
            <a:off x="1126359" y="959669"/>
            <a:ext cx="9478279" cy="48129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R-CNN</a:t>
            </a:r>
            <a:br>
              <a:rPr lang="en-US" b="1"/>
            </a:br>
            <a:endParaRPr/>
          </a:p>
        </p:txBody>
      </p:sp>
      <p:sp>
        <p:nvSpPr>
          <p:cNvPr id="408" name="Google Shape;408;p36"/>
          <p:cNvSpPr txBox="1">
            <a:spLocks noGrp="1"/>
          </p:cNvSpPr>
          <p:nvPr>
            <p:ph type="body" idx="1"/>
          </p:nvPr>
        </p:nvSpPr>
        <p:spPr>
          <a:xfrm>
            <a:off x="0" y="1027906"/>
            <a:ext cx="11950574" cy="207743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t>The R-CNN detector  first generates region proposals using an algorithm such as Edge/bounding Boxes.</a:t>
            </a:r>
            <a:endParaRPr/>
          </a:p>
          <a:p>
            <a:pPr marL="228600" lvl="0" indent="-228600" algn="l" rtl="0">
              <a:lnSpc>
                <a:spcPct val="90000"/>
              </a:lnSpc>
              <a:spcBef>
                <a:spcPts val="1000"/>
              </a:spcBef>
              <a:spcAft>
                <a:spcPts val="0"/>
              </a:spcAft>
              <a:buClr>
                <a:schemeClr val="dk1"/>
              </a:buClr>
              <a:buSzPts val="2400"/>
              <a:buChar char="•"/>
            </a:pPr>
            <a:r>
              <a:rPr lang="en-US" sz="2400"/>
              <a:t>The proposal regions are cropped out of the image and resized. </a:t>
            </a:r>
            <a:endParaRPr sz="2400"/>
          </a:p>
          <a:p>
            <a:pPr marL="228600" lvl="0" indent="-228600" algn="l" rtl="0">
              <a:lnSpc>
                <a:spcPct val="90000"/>
              </a:lnSpc>
              <a:spcBef>
                <a:spcPts val="1000"/>
              </a:spcBef>
              <a:spcAft>
                <a:spcPts val="0"/>
              </a:spcAft>
              <a:buClr>
                <a:schemeClr val="dk1"/>
              </a:buClr>
              <a:buSzPts val="2400"/>
              <a:buChar char="•"/>
            </a:pPr>
            <a:r>
              <a:rPr lang="en-US" sz="2400"/>
              <a:t>Then, the CNN classifies the cropped and resized regions. </a:t>
            </a:r>
            <a:endParaRPr sz="2400"/>
          </a:p>
          <a:p>
            <a:pPr marL="228600" lvl="0" indent="-228600" algn="l" rtl="0">
              <a:lnSpc>
                <a:spcPct val="90000"/>
              </a:lnSpc>
              <a:spcBef>
                <a:spcPts val="1000"/>
              </a:spcBef>
              <a:spcAft>
                <a:spcPts val="0"/>
              </a:spcAft>
              <a:buClr>
                <a:schemeClr val="dk1"/>
              </a:buClr>
              <a:buSzPts val="2400"/>
              <a:buChar char="•"/>
            </a:pPr>
            <a:r>
              <a:rPr lang="en-US" sz="2400"/>
              <a:t>Finally, the region proposal bounding boxes are refined by a support vector machine (SVM) that is trained using CNN features.</a:t>
            </a:r>
            <a:endParaRPr/>
          </a:p>
          <a:p>
            <a:pPr marL="228600" lvl="0" indent="-76200" algn="l" rtl="0">
              <a:lnSpc>
                <a:spcPct val="90000"/>
              </a:lnSpc>
              <a:spcBef>
                <a:spcPts val="1000"/>
              </a:spcBef>
              <a:spcAft>
                <a:spcPts val="0"/>
              </a:spcAft>
              <a:buClr>
                <a:schemeClr val="dk1"/>
              </a:buClr>
              <a:buSzPts val="2400"/>
              <a:buNone/>
            </a:pPr>
            <a:endParaRPr sz="2400"/>
          </a:p>
        </p:txBody>
      </p:sp>
      <p:pic>
        <p:nvPicPr>
          <p:cNvPr id="409" name="Google Shape;409;p36" descr="https://in.mathworks.com/help/vision/ug/rcnn.png"/>
          <p:cNvPicPr preferRelativeResize="0"/>
          <p:nvPr/>
        </p:nvPicPr>
        <p:blipFill rotWithShape="1">
          <a:blip r:embed="rId3">
            <a:alphaModFix/>
          </a:blip>
          <a:srcRect/>
          <a:stretch/>
        </p:blipFill>
        <p:spPr>
          <a:xfrm>
            <a:off x="153909" y="3463560"/>
            <a:ext cx="11950573" cy="339444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Problems with RCNN</a:t>
            </a:r>
            <a:br>
              <a:rPr lang="en-US"/>
            </a:br>
            <a:endParaRPr/>
          </a:p>
        </p:txBody>
      </p:sp>
      <p:sp>
        <p:nvSpPr>
          <p:cNvPr id="415" name="Google Shape;415;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So far, we’ve seen how RCNN can be helpful for object detection. But this technique comes with its own limitations. Training an RCNN model is expensive and slow thanks to the below steps:</a:t>
            </a:r>
            <a:endParaRPr/>
          </a:p>
          <a:p>
            <a:pPr marL="228600" lvl="0" indent="-228600" algn="l" rtl="0">
              <a:lnSpc>
                <a:spcPct val="90000"/>
              </a:lnSpc>
              <a:spcBef>
                <a:spcPts val="1000"/>
              </a:spcBef>
              <a:spcAft>
                <a:spcPts val="0"/>
              </a:spcAft>
              <a:buClr>
                <a:schemeClr val="dk1"/>
              </a:buClr>
              <a:buSzPct val="100000"/>
              <a:buChar char="•"/>
            </a:pPr>
            <a:r>
              <a:rPr lang="en-US"/>
              <a:t>Extracting 2,000 regions for each image based on selective search</a:t>
            </a:r>
            <a:endParaRPr/>
          </a:p>
          <a:p>
            <a:pPr marL="228600" lvl="0" indent="-228600" algn="l" rtl="0">
              <a:lnSpc>
                <a:spcPct val="90000"/>
              </a:lnSpc>
              <a:spcBef>
                <a:spcPts val="1000"/>
              </a:spcBef>
              <a:spcAft>
                <a:spcPts val="0"/>
              </a:spcAft>
              <a:buClr>
                <a:schemeClr val="dk1"/>
              </a:buClr>
              <a:buSzPct val="100000"/>
              <a:buChar char="•"/>
            </a:pPr>
            <a:r>
              <a:rPr lang="en-US"/>
              <a:t>Extracting features using CNN for every image region. Suppose we have N images, then the number of CNN features will be N*2,000</a:t>
            </a:r>
            <a:endParaRPr/>
          </a:p>
          <a:p>
            <a:pPr marL="228600" lvl="0" indent="-228600" algn="l" rtl="0">
              <a:lnSpc>
                <a:spcPct val="90000"/>
              </a:lnSpc>
              <a:spcBef>
                <a:spcPts val="1000"/>
              </a:spcBef>
              <a:spcAft>
                <a:spcPts val="0"/>
              </a:spcAft>
              <a:buClr>
                <a:schemeClr val="dk1"/>
              </a:buClr>
              <a:buSzPct val="100000"/>
              <a:buChar char="•"/>
            </a:pPr>
            <a:r>
              <a:rPr lang="en-US"/>
              <a:t>The entire process of object detection using RCNN has three models:</a:t>
            </a:r>
            <a:endParaRPr/>
          </a:p>
          <a:p>
            <a:pPr marL="685800" lvl="1" indent="-228600" algn="l" rtl="0">
              <a:lnSpc>
                <a:spcPct val="90000"/>
              </a:lnSpc>
              <a:spcBef>
                <a:spcPts val="500"/>
              </a:spcBef>
              <a:spcAft>
                <a:spcPts val="0"/>
              </a:spcAft>
              <a:buClr>
                <a:schemeClr val="dk1"/>
              </a:buClr>
              <a:buSzPct val="100000"/>
              <a:buChar char="•"/>
            </a:pPr>
            <a:r>
              <a:rPr lang="en-US"/>
              <a:t>CNN for feature extraction</a:t>
            </a:r>
            <a:endParaRPr/>
          </a:p>
          <a:p>
            <a:pPr marL="685800" lvl="1" indent="-228600" algn="l" rtl="0">
              <a:lnSpc>
                <a:spcPct val="90000"/>
              </a:lnSpc>
              <a:spcBef>
                <a:spcPts val="500"/>
              </a:spcBef>
              <a:spcAft>
                <a:spcPts val="0"/>
              </a:spcAft>
              <a:buClr>
                <a:schemeClr val="dk1"/>
              </a:buClr>
              <a:buSzPct val="100000"/>
              <a:buChar char="•"/>
            </a:pPr>
            <a:r>
              <a:rPr lang="en-US"/>
              <a:t>Linear SVM classifier for identifying objects</a:t>
            </a:r>
            <a:endParaRPr/>
          </a:p>
          <a:p>
            <a:pPr marL="685800" lvl="1" indent="-228600" algn="l" rtl="0">
              <a:lnSpc>
                <a:spcPct val="90000"/>
              </a:lnSpc>
              <a:spcBef>
                <a:spcPts val="500"/>
              </a:spcBef>
              <a:spcAft>
                <a:spcPts val="0"/>
              </a:spcAft>
              <a:buClr>
                <a:schemeClr val="dk1"/>
              </a:buClr>
              <a:buSzPct val="100000"/>
              <a:buChar char="•"/>
            </a:pPr>
            <a:r>
              <a:rPr lang="en-US"/>
              <a:t>Regression model for tightening the bounding boxes.</a:t>
            </a:r>
            <a:endParaRPr/>
          </a:p>
          <a:p>
            <a:pPr marL="228600" lvl="0" indent="-228600" algn="l" rtl="0">
              <a:lnSpc>
                <a:spcPct val="90000"/>
              </a:lnSpc>
              <a:spcBef>
                <a:spcPts val="1000"/>
              </a:spcBef>
              <a:spcAft>
                <a:spcPts val="0"/>
              </a:spcAft>
              <a:buClr>
                <a:schemeClr val="dk1"/>
              </a:buClr>
              <a:buSzPct val="100000"/>
              <a:buChar char="•"/>
            </a:pPr>
            <a:r>
              <a:rPr lang="en-US"/>
              <a:t>All these processes combine to make RCNN very slow. It takes around 40-50 seconds to make predictions for each new image, which essentially makes the model cumbersome and practically impossible to build when faced with a gigantic dataset.</a:t>
            </a: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RCNN</a:t>
            </a:r>
            <a:br>
              <a:rPr lang="en-US"/>
            </a:br>
            <a:endParaRPr/>
          </a:p>
        </p:txBody>
      </p:sp>
      <p:pic>
        <p:nvPicPr>
          <p:cNvPr id="421" name="Google Shape;421;p38" descr="https://jhui.github.io/assets/rcnn/spp3.png"/>
          <p:cNvPicPr preferRelativeResize="0">
            <a:picLocks noGrp="1"/>
          </p:cNvPicPr>
          <p:nvPr>
            <p:ph type="body" idx="1"/>
          </p:nvPr>
        </p:nvPicPr>
        <p:blipFill rotWithShape="1">
          <a:blip r:embed="rId3">
            <a:alphaModFix/>
          </a:blip>
          <a:srcRect/>
          <a:stretch/>
        </p:blipFill>
        <p:spPr>
          <a:xfrm>
            <a:off x="493925" y="1044850"/>
            <a:ext cx="11493300" cy="568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Spatial Pyramid Pooling</a:t>
            </a:r>
            <a:endParaRPr b="1"/>
          </a:p>
        </p:txBody>
      </p:sp>
      <p:sp>
        <p:nvSpPr>
          <p:cNvPr id="427" name="Google Shape;427;p39"/>
          <p:cNvSpPr txBox="1">
            <a:spLocks noGrp="1"/>
          </p:cNvSpPr>
          <p:nvPr>
            <p:ph type="body" idx="1"/>
          </p:nvPr>
        </p:nvSpPr>
        <p:spPr>
          <a:xfrm>
            <a:off x="0" y="1590234"/>
            <a:ext cx="6775764" cy="3380118"/>
          </a:xfrm>
          <a:prstGeom prst="rect">
            <a:avLst/>
          </a:prstGeom>
          <a:noFill/>
          <a:ln>
            <a:noFill/>
          </a:ln>
        </p:spPr>
        <p:txBody>
          <a:bodyPr spcFirstLastPara="1" wrap="square" lIns="91425" tIns="45700" rIns="91425" bIns="45700" anchor="t" anchorCtr="0">
            <a:normAutofit fontScale="47500" lnSpcReduction="20000"/>
          </a:bodyPr>
          <a:lstStyle/>
          <a:p>
            <a:pPr marL="228600" lvl="0" indent="-228600" algn="just" rtl="0">
              <a:lnSpc>
                <a:spcPct val="90000"/>
              </a:lnSpc>
              <a:spcBef>
                <a:spcPts val="0"/>
              </a:spcBef>
              <a:spcAft>
                <a:spcPts val="0"/>
              </a:spcAft>
              <a:buClr>
                <a:schemeClr val="dk1"/>
              </a:buClr>
              <a:buSzPct val="100000"/>
              <a:buChar char="•"/>
            </a:pPr>
            <a:r>
              <a:rPr lang="en-US" sz="4400" b="1"/>
              <a:t>Spatial Pyramid Pooling (SPP)</a:t>
            </a:r>
            <a:r>
              <a:rPr lang="en-US" sz="4400"/>
              <a:t> is a pooling layer that removes the fixed-size constraint of the network, i.e. a CNN does not require a fixed-size input image. </a:t>
            </a:r>
            <a:endParaRPr sz="4400"/>
          </a:p>
          <a:p>
            <a:pPr marL="228600" lvl="0" indent="-228600" algn="just" rtl="0">
              <a:lnSpc>
                <a:spcPct val="90000"/>
              </a:lnSpc>
              <a:spcBef>
                <a:spcPts val="1000"/>
              </a:spcBef>
              <a:spcAft>
                <a:spcPts val="0"/>
              </a:spcAft>
              <a:buClr>
                <a:schemeClr val="dk1"/>
              </a:buClr>
              <a:buSzPct val="100000"/>
              <a:buChar char="•"/>
            </a:pPr>
            <a:r>
              <a:rPr lang="en-US" sz="4400"/>
              <a:t>Specifically, we add an SPP layer on top of the last convolutional layer. </a:t>
            </a:r>
            <a:endParaRPr sz="4400"/>
          </a:p>
          <a:p>
            <a:pPr marL="228600" lvl="0" indent="-228600" algn="just" rtl="0">
              <a:lnSpc>
                <a:spcPct val="90000"/>
              </a:lnSpc>
              <a:spcBef>
                <a:spcPts val="1000"/>
              </a:spcBef>
              <a:spcAft>
                <a:spcPts val="0"/>
              </a:spcAft>
              <a:buClr>
                <a:schemeClr val="dk1"/>
              </a:buClr>
              <a:buSzPct val="100000"/>
              <a:buChar char="•"/>
            </a:pPr>
            <a:r>
              <a:rPr lang="en-US" sz="4400"/>
              <a:t>The SPP layer pools the features and generates fixed-length outputs, which are then fed into the fully-connected layers (or other classifiers). </a:t>
            </a:r>
            <a:endParaRPr sz="4400"/>
          </a:p>
          <a:p>
            <a:pPr marL="228600" lvl="0" indent="-228600" algn="just" rtl="0">
              <a:lnSpc>
                <a:spcPct val="90000"/>
              </a:lnSpc>
              <a:spcBef>
                <a:spcPts val="1000"/>
              </a:spcBef>
              <a:spcAft>
                <a:spcPts val="0"/>
              </a:spcAft>
              <a:buClr>
                <a:schemeClr val="dk1"/>
              </a:buClr>
              <a:buSzPct val="100000"/>
              <a:buChar char="•"/>
            </a:pPr>
            <a:r>
              <a:rPr lang="en-US" sz="4400"/>
              <a:t>In other words, we perform some information aggregation at a deeper stage of the network hierarchy (between convolutional layers and fully-connected layers) to avoid the need for cropping or warping at the beginning.</a:t>
            </a:r>
            <a:endParaRPr/>
          </a:p>
          <a:p>
            <a:pPr marL="228600" lvl="0" indent="-144145" algn="l" rtl="0">
              <a:lnSpc>
                <a:spcPct val="90000"/>
              </a:lnSpc>
              <a:spcBef>
                <a:spcPts val="1000"/>
              </a:spcBef>
              <a:spcAft>
                <a:spcPts val="0"/>
              </a:spcAft>
              <a:buClr>
                <a:schemeClr val="dk1"/>
              </a:buClr>
              <a:buSzPct val="100000"/>
              <a:buNone/>
            </a:pPr>
            <a:endParaRPr/>
          </a:p>
        </p:txBody>
      </p:sp>
      <p:pic>
        <p:nvPicPr>
          <p:cNvPr id="428" name="Google Shape;428;p39" descr="https://paperswithcode.com/media/methods/Screen_Shot_2020-06-21_at_3.05.44_PM.png"/>
          <p:cNvPicPr preferRelativeResize="0"/>
          <p:nvPr/>
        </p:nvPicPr>
        <p:blipFill rotWithShape="1">
          <a:blip r:embed="rId3">
            <a:alphaModFix/>
          </a:blip>
          <a:srcRect/>
          <a:stretch/>
        </p:blipFill>
        <p:spPr>
          <a:xfrm>
            <a:off x="6775764" y="945332"/>
            <a:ext cx="5416236" cy="532871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Fast R-CNN</a:t>
            </a:r>
            <a:br>
              <a:rPr lang="en-US" b="1"/>
            </a:br>
            <a:endParaRPr/>
          </a:p>
        </p:txBody>
      </p:sp>
      <p:sp>
        <p:nvSpPr>
          <p:cNvPr id="434" name="Google Shape;434;p40"/>
          <p:cNvSpPr txBox="1">
            <a:spLocks noGrp="1"/>
          </p:cNvSpPr>
          <p:nvPr>
            <p:ph type="body" idx="1"/>
          </p:nvPr>
        </p:nvSpPr>
        <p:spPr>
          <a:xfrm>
            <a:off x="144855" y="1059256"/>
            <a:ext cx="11896254" cy="2000816"/>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400"/>
              <a:buChar char="•"/>
            </a:pPr>
            <a:r>
              <a:rPr lang="en-US" sz="2400"/>
              <a:t>Ross Girshick, the author of RCNN, came up with this idea of running the CNN just once per image and then finding a way to share that computation across the 2,000 regions. In Fast RCNN, we feed the input image to the CNN, which in turn generates the convolutional feature maps. Using these maps, the regions of proposals are extracted. We then use a Roi pooling layer to reshape all the proposed regions into a fixed size, so that it can be fed into a fully connected network.</a:t>
            </a:r>
            <a:endParaRPr/>
          </a:p>
        </p:txBody>
      </p:sp>
      <p:pic>
        <p:nvPicPr>
          <p:cNvPr id="435" name="Google Shape;435;p40" descr="https://in.mathworks.com/help/vision/ug/fast.png"/>
          <p:cNvPicPr preferRelativeResize="0"/>
          <p:nvPr/>
        </p:nvPicPr>
        <p:blipFill rotWithShape="1">
          <a:blip r:embed="rId3">
            <a:alphaModFix/>
          </a:blip>
          <a:srcRect/>
          <a:stretch/>
        </p:blipFill>
        <p:spPr>
          <a:xfrm>
            <a:off x="298765" y="3225343"/>
            <a:ext cx="11742344" cy="35466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487d7a409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US" sz="2800" b="1"/>
              <a:t>Fast R-CNN Pipeline-Architecture details:</a:t>
            </a:r>
            <a:endParaRPr b="1"/>
          </a:p>
        </p:txBody>
      </p:sp>
      <p:sp>
        <p:nvSpPr>
          <p:cNvPr id="441" name="Google Shape;441;g1487d7a409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 better understand how and why the Fast R-CNN improved efficiency and performance of R-CNN and SPP Networks, let’s first look into its architecture.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The Fast R-CNN consists of a CNN (usually pre-trained on the ImageNet classification task) with its final pooling layer replaced by an “ROI pooling” layer and its final FC layer is replaced by two branches — a (K + 1) category softmax layer branch and a category-specific bounding box regression branch.</a:t>
            </a:r>
            <a:endParaRPr/>
          </a:p>
          <a:p>
            <a:pPr marL="0" lvl="0" indent="0" algn="l" rtl="0">
              <a:spcBef>
                <a:spcPts val="10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487d7a409a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150" b="1">
                <a:solidFill>
                  <a:srgbClr val="757575"/>
                </a:solidFill>
                <a:highlight>
                  <a:srgbClr val="FFFFFF"/>
                </a:highlight>
                <a:latin typeface="Helvetica Neue"/>
                <a:ea typeface="Helvetica Neue"/>
                <a:cs typeface="Helvetica Neue"/>
                <a:sym typeface="Helvetica Neue"/>
              </a:rPr>
              <a:t>The Fast R-CNN pipeline</a:t>
            </a:r>
            <a:endParaRPr sz="5500" b="1"/>
          </a:p>
        </p:txBody>
      </p:sp>
      <p:sp>
        <p:nvSpPr>
          <p:cNvPr id="447" name="Google Shape;447;g1487d7a409a_0_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48" name="Google Shape;448;g1487d7a409a_0_5"/>
          <p:cNvPicPr preferRelativeResize="0"/>
          <p:nvPr/>
        </p:nvPicPr>
        <p:blipFill rotWithShape="1">
          <a:blip r:embed="rId3">
            <a:alphaModFix/>
          </a:blip>
          <a:srcRect l="1786" t="11264" r="5672" b="6512"/>
          <a:stretch/>
        </p:blipFill>
        <p:spPr>
          <a:xfrm>
            <a:off x="317225" y="1616325"/>
            <a:ext cx="11631400" cy="49546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1487d7a409a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Fast RCNN Steps</a:t>
            </a:r>
            <a:endParaRPr b="1"/>
          </a:p>
        </p:txBody>
      </p:sp>
      <p:sp>
        <p:nvSpPr>
          <p:cNvPr id="454" name="Google Shape;454;g1487d7a409a_0_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AutoNum type="arabicPeriod"/>
            </a:pPr>
            <a:r>
              <a:rPr lang="en-US"/>
              <a:t>The entire image is fed into the backbone CNN and the features from the last convolution layer are obtained. </a:t>
            </a:r>
            <a:endParaRPr/>
          </a:p>
          <a:p>
            <a:pPr marL="0" lvl="0" indent="0" algn="l" rtl="0">
              <a:spcBef>
                <a:spcPts val="1000"/>
              </a:spcBef>
              <a:spcAft>
                <a:spcPts val="0"/>
              </a:spcAft>
              <a:buNone/>
            </a:pPr>
            <a:r>
              <a:rPr lang="en-US"/>
              <a:t>Depending on the backbone CNN used, the output feature maps are much smaller than the original image size. This depends on the stride of the backbone CNN, which is usually 16 in the case of a VGG backbone.</a:t>
            </a:r>
            <a:endParaRPr/>
          </a:p>
          <a:p>
            <a:pPr marL="457200" lvl="0" indent="-342900" algn="l" rtl="0">
              <a:spcBef>
                <a:spcPts val="1000"/>
              </a:spcBef>
              <a:spcAft>
                <a:spcPts val="0"/>
              </a:spcAft>
              <a:buSzPts val="1800"/>
              <a:buAutoNum type="arabicPeriod"/>
            </a:pPr>
            <a:r>
              <a:rPr lang="en-US"/>
              <a:t>Meanwhile, the object proposal windows are obtained from a region proposal algorithm like selective search. </a:t>
            </a:r>
            <a:endParaRPr/>
          </a:p>
          <a:p>
            <a:pPr marL="0" lvl="0" indent="0" algn="l" rtl="0">
              <a:spcBef>
                <a:spcPts val="1000"/>
              </a:spcBef>
              <a:spcAft>
                <a:spcPts val="0"/>
              </a:spcAft>
              <a:buNone/>
            </a:pPr>
            <a:r>
              <a:rPr lang="en-US"/>
              <a:t>As explained in Regions with CNNs, object proposals are rectangular regions on the image that signify the presence of an object.</a:t>
            </a:r>
            <a:endParaRPr/>
          </a:p>
          <a:p>
            <a:pPr marL="0" lvl="0" indent="0" algn="l" rtl="0">
              <a:spcBef>
                <a:spcPts val="100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487d7a409a_0_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Fast RCNN Steps</a:t>
            </a:r>
            <a:endParaRPr/>
          </a:p>
        </p:txBody>
      </p:sp>
      <p:sp>
        <p:nvSpPr>
          <p:cNvPr id="460" name="Google Shape;460;g1487d7a409a_0_28"/>
          <p:cNvSpPr txBox="1">
            <a:spLocks noGrp="1"/>
          </p:cNvSpPr>
          <p:nvPr>
            <p:ph type="body" idx="1"/>
          </p:nvPr>
        </p:nvSpPr>
        <p:spPr>
          <a:xfrm>
            <a:off x="151050" y="1465250"/>
            <a:ext cx="11963700" cy="53022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3. The portion of the backbone feature map that belongs to this window is then fed into the ROI Pooling layer.</a:t>
            </a:r>
            <a:endParaRPr/>
          </a:p>
          <a:p>
            <a:pPr marL="0" lvl="0" indent="0" algn="just" rtl="0">
              <a:spcBef>
                <a:spcPts val="1000"/>
              </a:spcBef>
              <a:spcAft>
                <a:spcPts val="0"/>
              </a:spcAft>
              <a:buNone/>
            </a:pPr>
            <a:r>
              <a:rPr lang="en-US"/>
              <a:t>The ROI pooling layer is a special case of the spatial pyramid pooling (SPP) layer with just one pyramid level.</a:t>
            </a:r>
            <a:endParaRPr/>
          </a:p>
          <a:p>
            <a:pPr marL="0" lvl="0" indent="0" algn="just" rtl="0">
              <a:spcBef>
                <a:spcPts val="1000"/>
              </a:spcBef>
              <a:spcAft>
                <a:spcPts val="0"/>
              </a:spcAft>
              <a:buNone/>
            </a:pPr>
            <a:r>
              <a:rPr lang="en-US"/>
              <a:t>4. The layer basically divides the features from the selected proposal windows (that come from the region proposal algorithm) into sub-windows of size h/H by w/W and performs a pooling operation in each of these sub-windows.</a:t>
            </a:r>
            <a:endParaRPr/>
          </a:p>
          <a:p>
            <a:pPr marL="0" lvl="0" indent="0" algn="just" rtl="0">
              <a:spcBef>
                <a:spcPts val="1000"/>
              </a:spcBef>
              <a:spcAft>
                <a:spcPts val="0"/>
              </a:spcAft>
              <a:buNone/>
            </a:pPr>
            <a:r>
              <a:rPr lang="en-US"/>
              <a:t> This gives rise to fixed-size output features of size (H x W) irrespective of the input size. H and W are chosen such that the output is compatible with the network’s first fully-connected layer. The chosen values of H and W in the Fast R-CNN paper is 7. </a:t>
            </a:r>
            <a:endParaRPr/>
          </a:p>
          <a:p>
            <a:pPr marL="0" lvl="0" indent="0" algn="just" rtl="0">
              <a:spcBef>
                <a:spcPts val="1000"/>
              </a:spcBef>
              <a:spcAft>
                <a:spcPts val="0"/>
              </a:spcAft>
              <a:buNone/>
            </a:pPr>
            <a:r>
              <a:rPr lang="en-US"/>
              <a:t>Like regular pooling, ROI pooling is carried out in every channel individually.</a:t>
            </a:r>
            <a:endParaRPr/>
          </a:p>
          <a:p>
            <a:pPr marL="0" lvl="0" indent="0" algn="just" rtl="0">
              <a:spcBef>
                <a:spcPts val="1000"/>
              </a:spcBef>
              <a:spcAft>
                <a:spcPts val="0"/>
              </a:spcAft>
              <a:buNone/>
            </a:pPr>
            <a:r>
              <a:rPr lang="en-US"/>
              <a:t>5. The output features from the ROI Pooling layer (N x 7 x 7 x 512 where N is the number of proposals) are then fed into the successive FC layers, and the softmax and BB-regression branches. </a:t>
            </a:r>
            <a:endParaRPr/>
          </a:p>
          <a:p>
            <a:pPr marL="0" lvl="0" indent="0" algn="just" rtl="0">
              <a:spcBef>
                <a:spcPts val="1000"/>
              </a:spcBef>
              <a:spcAft>
                <a:spcPts val="0"/>
              </a:spcAft>
              <a:buNone/>
            </a:pPr>
            <a:r>
              <a:rPr lang="en-US"/>
              <a:t>6. The softmax classification branch produces probability values of each ROI belonging to K categories and one catch-all background category. The BB regression branch output is used to make the bounding boxes from the region proposal algorithm more precise.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a:spLocks noGrp="1"/>
          </p:cNvSpPr>
          <p:nvPr>
            <p:ph type="title"/>
          </p:nvPr>
        </p:nvSpPr>
        <p:spPr>
          <a:xfrm>
            <a:off x="426720" y="409529"/>
            <a:ext cx="1073136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200" b="1" dirty="0"/>
              <a:t>Object Detection Algorithms vs Classification Algorithms</a:t>
            </a:r>
            <a:endParaRPr sz="3200" b="1" dirty="0"/>
          </a:p>
        </p:txBody>
      </p:sp>
      <p:sp>
        <p:nvSpPr>
          <p:cNvPr id="115" name="Google Shape;115;p3"/>
          <p:cNvSpPr txBox="1">
            <a:spLocks noGrp="1"/>
          </p:cNvSpPr>
          <p:nvPr>
            <p:ph type="body" idx="1"/>
          </p:nvPr>
        </p:nvSpPr>
        <p:spPr>
          <a:xfrm>
            <a:off x="344032" y="1825626"/>
            <a:ext cx="11434526" cy="175049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dirty="0"/>
              <a:t>The difference between object detection algorithms and classification algorithms is that in detection algorithms, we try to draw a bounding box around the object of interest to locate it within the image. </a:t>
            </a:r>
            <a:endParaRPr dirty="0"/>
          </a:p>
          <a:p>
            <a:pPr marL="228600" lvl="0" indent="-228600" algn="just" rtl="0">
              <a:lnSpc>
                <a:spcPct val="90000"/>
              </a:lnSpc>
              <a:spcBef>
                <a:spcPts val="1000"/>
              </a:spcBef>
              <a:spcAft>
                <a:spcPts val="0"/>
              </a:spcAft>
              <a:buClr>
                <a:schemeClr val="dk1"/>
              </a:buClr>
              <a:buSzPct val="100000"/>
              <a:buChar char="•"/>
            </a:pPr>
            <a:r>
              <a:rPr lang="en-US" dirty="0"/>
              <a:t>With object detection, it is possible to draw many bounding boxes around different objects which represent different objects or may be same objects.</a:t>
            </a:r>
            <a:endParaRPr dirty="0"/>
          </a:p>
        </p:txBody>
      </p:sp>
      <p:pic>
        <p:nvPicPr>
          <p:cNvPr id="116" name="Google Shape;116;p3" descr="object detection algorithm"/>
          <p:cNvPicPr preferRelativeResize="0"/>
          <p:nvPr/>
        </p:nvPicPr>
        <p:blipFill rotWithShape="1">
          <a:blip r:embed="rId3">
            <a:alphaModFix/>
          </a:blip>
          <a:srcRect/>
          <a:stretch/>
        </p:blipFill>
        <p:spPr>
          <a:xfrm>
            <a:off x="1059256" y="3757188"/>
            <a:ext cx="10375805" cy="297406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487d7a409a_0_10"/>
          <p:cNvSpPr txBox="1">
            <a:spLocks noGrp="1"/>
          </p:cNvSpPr>
          <p:nvPr>
            <p:ph type="title"/>
          </p:nvPr>
        </p:nvSpPr>
        <p:spPr>
          <a:xfrm>
            <a:off x="838200" y="365125"/>
            <a:ext cx="10515600" cy="2694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Clr>
                <a:schemeClr val="dk1"/>
              </a:buClr>
              <a:buSzPts val="990"/>
              <a:buFont typeface="Arial"/>
              <a:buNone/>
            </a:pPr>
            <a:r>
              <a:rPr lang="en-US" sz="3020" b="1"/>
              <a:t>Region of interest pooling </a:t>
            </a:r>
            <a:endParaRPr sz="3320"/>
          </a:p>
        </p:txBody>
      </p:sp>
      <p:sp>
        <p:nvSpPr>
          <p:cNvPr id="466" name="Google Shape;466;g1487d7a409a_0_10"/>
          <p:cNvSpPr txBox="1">
            <a:spLocks noGrp="1"/>
          </p:cNvSpPr>
          <p:nvPr>
            <p:ph type="body" idx="1"/>
          </p:nvPr>
        </p:nvSpPr>
        <p:spPr>
          <a:xfrm>
            <a:off x="5668100" y="710050"/>
            <a:ext cx="6446700" cy="6027300"/>
          </a:xfrm>
          <a:prstGeom prst="rect">
            <a:avLst/>
          </a:prstGeom>
        </p:spPr>
        <p:txBody>
          <a:bodyPr spcFirstLastPara="1" wrap="square" lIns="91425" tIns="45700" rIns="91425" bIns="45700" anchor="t" anchorCtr="0">
            <a:normAutofit lnSpcReduction="10000"/>
          </a:bodyPr>
          <a:lstStyle/>
          <a:p>
            <a:pPr marL="0" lvl="0" indent="0" algn="just" rtl="0">
              <a:spcBef>
                <a:spcPts val="1000"/>
              </a:spcBef>
              <a:spcAft>
                <a:spcPts val="0"/>
              </a:spcAft>
              <a:buClr>
                <a:schemeClr val="dk1"/>
              </a:buClr>
              <a:buSzPts val="1100"/>
              <a:buFont typeface="Arial"/>
              <a:buNone/>
            </a:pPr>
            <a:r>
              <a:rPr lang="en-US"/>
              <a:t>Region of interest pooling is a neural-net layer used for object detection tasks. It also maintains a high detection accuracy. The layer takes two inputs:</a:t>
            </a:r>
            <a:endParaRPr/>
          </a:p>
          <a:p>
            <a:pPr marL="457200" lvl="0" indent="-342900" algn="just" rtl="0">
              <a:spcBef>
                <a:spcPts val="1000"/>
              </a:spcBef>
              <a:spcAft>
                <a:spcPts val="0"/>
              </a:spcAft>
              <a:buSzPts val="1800"/>
              <a:buAutoNum type="arabicPeriod"/>
            </a:pPr>
            <a:r>
              <a:rPr lang="en-US"/>
              <a:t>A fixed-size feature map obtained from a deep convolutional network with several convolutions and max pooling layers.</a:t>
            </a:r>
            <a:endParaRPr/>
          </a:p>
          <a:p>
            <a:pPr marL="457200" lvl="0" indent="-342900" algn="just" rtl="0">
              <a:spcBef>
                <a:spcPts val="0"/>
              </a:spcBef>
              <a:spcAft>
                <a:spcPts val="0"/>
              </a:spcAft>
              <a:buSzPts val="1800"/>
              <a:buAutoNum type="arabicPeriod"/>
            </a:pPr>
            <a:r>
              <a:rPr lang="en-US"/>
              <a:t>An N x 5 matrix of representing a list of regions of interest, where N is a number of RoIs. The first column represents the image index and the remaining four are the coordinates of the top left and bottom right corners of the region.</a:t>
            </a:r>
            <a:endParaRPr/>
          </a:p>
          <a:p>
            <a:pPr marL="0" lvl="0" indent="0" algn="l" rtl="0">
              <a:spcBef>
                <a:spcPts val="1000"/>
              </a:spcBef>
              <a:spcAft>
                <a:spcPts val="0"/>
              </a:spcAft>
              <a:buNone/>
            </a:pPr>
            <a:endParaRPr/>
          </a:p>
        </p:txBody>
      </p:sp>
      <p:pic>
        <p:nvPicPr>
          <p:cNvPr id="467" name="Google Shape;467;g1487d7a409a_0_10"/>
          <p:cNvPicPr preferRelativeResize="0"/>
          <p:nvPr/>
        </p:nvPicPr>
        <p:blipFill>
          <a:blip r:embed="rId3">
            <a:alphaModFix/>
          </a:blip>
          <a:stretch>
            <a:fillRect/>
          </a:stretch>
        </p:blipFill>
        <p:spPr>
          <a:xfrm>
            <a:off x="57060" y="710050"/>
            <a:ext cx="5611050" cy="3952875"/>
          </a:xfrm>
          <a:prstGeom prst="rect">
            <a:avLst/>
          </a:prstGeom>
          <a:noFill/>
          <a:ln>
            <a:noFill/>
          </a:ln>
        </p:spPr>
      </p:pic>
      <p:sp>
        <p:nvSpPr>
          <p:cNvPr id="468" name="Google Shape;468;g1487d7a409a_0_10"/>
          <p:cNvSpPr txBox="1"/>
          <p:nvPr/>
        </p:nvSpPr>
        <p:spPr>
          <a:xfrm>
            <a:off x="317225" y="4662925"/>
            <a:ext cx="5090700" cy="4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50" b="1">
                <a:solidFill>
                  <a:schemeClr val="dk1"/>
                </a:solidFill>
                <a:highlight>
                  <a:srgbClr val="FFFFFF"/>
                </a:highlight>
                <a:latin typeface="Helvetica Neue"/>
                <a:ea typeface="Helvetica Neue"/>
                <a:cs typeface="Helvetica Neue"/>
                <a:sym typeface="Helvetica Neue"/>
              </a:rPr>
              <a:t>The ROI pooling layer as a special case of SPP layer</a:t>
            </a:r>
            <a:endParaRPr sz="1800" b="1">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1487d7a409a_0_33"/>
          <p:cNvSpPr txBox="1">
            <a:spLocks noGrp="1"/>
          </p:cNvSpPr>
          <p:nvPr>
            <p:ph type="body" idx="1"/>
          </p:nvPr>
        </p:nvSpPr>
        <p:spPr>
          <a:xfrm>
            <a:off x="120850" y="151050"/>
            <a:ext cx="6284100" cy="6601200"/>
          </a:xfrm>
          <a:prstGeom prst="rect">
            <a:avLst/>
          </a:prstGeom>
        </p:spPr>
        <p:txBody>
          <a:bodyPr spcFirstLastPara="1" wrap="square" lIns="91425" tIns="45700" rIns="91425" bIns="45700" anchor="t" anchorCtr="0">
            <a:normAutofit/>
          </a:bodyPr>
          <a:lstStyle/>
          <a:p>
            <a:pPr marL="457200" lvl="0" indent="-342900" algn="just" rtl="0">
              <a:spcBef>
                <a:spcPts val="1000"/>
              </a:spcBef>
              <a:spcAft>
                <a:spcPts val="0"/>
              </a:spcAft>
              <a:buSzPts val="1800"/>
              <a:buAutoNum type="arabicPeriod"/>
            </a:pPr>
            <a:r>
              <a:rPr lang="en-US"/>
              <a:t>What does the RoI pooling actually do? </a:t>
            </a:r>
            <a:endParaRPr/>
          </a:p>
          <a:p>
            <a:pPr marL="457200" lvl="0" indent="0" algn="just" rtl="0">
              <a:spcBef>
                <a:spcPts val="1000"/>
              </a:spcBef>
              <a:spcAft>
                <a:spcPts val="0"/>
              </a:spcAft>
              <a:buNone/>
            </a:pPr>
            <a:r>
              <a:rPr lang="en-US"/>
              <a:t>For every region of interest from the input list, it takes a section of the input feature map that corresponds to it and scales it to some pre-defined size (e.g., 7×7). The scaling is done by:</a:t>
            </a:r>
            <a:endParaRPr/>
          </a:p>
          <a:p>
            <a:pPr marL="457200" lvl="0" indent="-342900" algn="just" rtl="0">
              <a:spcBef>
                <a:spcPts val="1000"/>
              </a:spcBef>
              <a:spcAft>
                <a:spcPts val="0"/>
              </a:spcAft>
              <a:buSzPts val="1800"/>
              <a:buAutoNum type="arabicPeriod"/>
            </a:pPr>
            <a:r>
              <a:rPr lang="en-US"/>
              <a:t>Dividing the region proposal into equal-sized sections (the number of which is the same as the dimension of the output)</a:t>
            </a:r>
            <a:endParaRPr/>
          </a:p>
          <a:p>
            <a:pPr marL="457200" lvl="0" indent="-342900" algn="just" rtl="0">
              <a:spcBef>
                <a:spcPts val="1000"/>
              </a:spcBef>
              <a:spcAft>
                <a:spcPts val="0"/>
              </a:spcAft>
              <a:buSzPts val="1800"/>
              <a:buAutoNum type="arabicPeriod"/>
            </a:pPr>
            <a:r>
              <a:rPr lang="en-US"/>
              <a:t>Finding the largest value in each section</a:t>
            </a:r>
            <a:endParaRPr/>
          </a:p>
          <a:p>
            <a:pPr marL="457200" lvl="0" indent="-342900" algn="just" rtl="0">
              <a:spcBef>
                <a:spcPts val="1000"/>
              </a:spcBef>
              <a:spcAft>
                <a:spcPts val="0"/>
              </a:spcAft>
              <a:buSzPts val="1800"/>
              <a:buAutoNum type="arabicPeriod"/>
            </a:pPr>
            <a:r>
              <a:rPr lang="en-US"/>
              <a:t>Copying these max values to the output buffer</a:t>
            </a:r>
            <a:endParaRPr/>
          </a:p>
        </p:txBody>
      </p:sp>
      <p:pic>
        <p:nvPicPr>
          <p:cNvPr id="474" name="Google Shape;474;g1487d7a409a_0_33"/>
          <p:cNvPicPr preferRelativeResize="0"/>
          <p:nvPr/>
        </p:nvPicPr>
        <p:blipFill>
          <a:blip r:embed="rId3">
            <a:alphaModFix/>
          </a:blip>
          <a:stretch>
            <a:fillRect/>
          </a:stretch>
        </p:blipFill>
        <p:spPr>
          <a:xfrm>
            <a:off x="6601200" y="48725"/>
            <a:ext cx="5703200" cy="6760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487d7a409a_0_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ROI Pooling Significances</a:t>
            </a:r>
            <a:endParaRPr b="1"/>
          </a:p>
        </p:txBody>
      </p:sp>
      <p:sp>
        <p:nvSpPr>
          <p:cNvPr id="480" name="Google Shape;480;g1487d7a409a_0_47"/>
          <p:cNvSpPr txBox="1">
            <a:spLocks noGrp="1"/>
          </p:cNvSpPr>
          <p:nvPr>
            <p:ph type="body" idx="1"/>
          </p:nvPr>
        </p:nvSpPr>
        <p:spPr>
          <a:xfrm>
            <a:off x="0" y="1299100"/>
            <a:ext cx="12192000" cy="54078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a:t>T</a:t>
            </a:r>
            <a:r>
              <a:rPr lang="en-US" sz="3000"/>
              <a:t>he result is that from a list of rectangles with different sizes we can quickly get a list of corresponding feature maps with a fixed size. </a:t>
            </a:r>
            <a:endParaRPr sz="3000"/>
          </a:p>
          <a:p>
            <a:pPr marL="457200" lvl="0" indent="-355600" algn="l" rtl="0">
              <a:spcBef>
                <a:spcPts val="0"/>
              </a:spcBef>
              <a:spcAft>
                <a:spcPts val="0"/>
              </a:spcAft>
              <a:buClr>
                <a:srgbClr val="FF0000"/>
              </a:buClr>
              <a:buSzPts val="2000"/>
              <a:buChar char="•"/>
            </a:pPr>
            <a:r>
              <a:rPr lang="en-US" sz="3000">
                <a:solidFill>
                  <a:srgbClr val="FF0000"/>
                </a:solidFill>
              </a:rPr>
              <a:t>Note that the dimension of the RoI pooling output doesn’t actually depend on the size of the input feature map nor on the size of the region proposals. </a:t>
            </a:r>
            <a:endParaRPr sz="3000">
              <a:solidFill>
                <a:srgbClr val="FF0000"/>
              </a:solidFill>
            </a:endParaRPr>
          </a:p>
          <a:p>
            <a:pPr marL="457200" lvl="0" indent="-355600" algn="l" rtl="0">
              <a:spcBef>
                <a:spcPts val="0"/>
              </a:spcBef>
              <a:spcAft>
                <a:spcPts val="0"/>
              </a:spcAft>
              <a:buSzPts val="2000"/>
              <a:buChar char="•"/>
            </a:pPr>
            <a:r>
              <a:rPr lang="en-US" sz="3000">
                <a:solidFill>
                  <a:srgbClr val="FF0000"/>
                </a:solidFill>
              </a:rPr>
              <a:t>It’s determined solely by the number of sections we divide the proposal into.</a:t>
            </a:r>
            <a:r>
              <a:rPr lang="en-US" sz="3000"/>
              <a:t> </a:t>
            </a:r>
            <a:endParaRPr sz="3000"/>
          </a:p>
          <a:p>
            <a:pPr marL="457200" lvl="0" indent="-355600" algn="l" rtl="0">
              <a:spcBef>
                <a:spcPts val="0"/>
              </a:spcBef>
              <a:spcAft>
                <a:spcPts val="0"/>
              </a:spcAft>
              <a:buSzPts val="2000"/>
              <a:buChar char="•"/>
            </a:pPr>
            <a:r>
              <a:rPr lang="en-US" sz="3000" b="1"/>
              <a:t>What’s the benefit of RoI pooling? </a:t>
            </a:r>
            <a:endParaRPr sz="3000" b="1"/>
          </a:p>
          <a:p>
            <a:pPr marL="457200" lvl="0" indent="-355600" algn="l" rtl="0">
              <a:spcBef>
                <a:spcPts val="0"/>
              </a:spcBef>
              <a:spcAft>
                <a:spcPts val="0"/>
              </a:spcAft>
              <a:buSzPts val="2000"/>
              <a:buChar char="•"/>
            </a:pPr>
            <a:r>
              <a:rPr lang="en-US" sz="3000"/>
              <a:t>One of them is processing speed. If there are multiple object proposals on the frame (and usually there’ll be a lot of them), we can still use the same input feature map for all of them. Since computing the convolutions at early stages of processing is very expensive, this approach can save us a lot of time.</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Problems with Fast RCNN</a:t>
            </a:r>
            <a:endParaRPr b="1"/>
          </a:p>
        </p:txBody>
      </p:sp>
      <p:sp>
        <p:nvSpPr>
          <p:cNvPr id="486" name="Google Shape;486;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But even Fast RCNN has certain problem areas. It also uses selective search as a proposal method to find the Regions of Interest, which is a slow and time consuming process.</a:t>
            </a:r>
            <a:endParaRPr/>
          </a:p>
          <a:p>
            <a:pPr marL="228600" lvl="0" indent="-228600" algn="just" rtl="0">
              <a:lnSpc>
                <a:spcPct val="90000"/>
              </a:lnSpc>
              <a:spcBef>
                <a:spcPts val="1000"/>
              </a:spcBef>
              <a:spcAft>
                <a:spcPts val="0"/>
              </a:spcAft>
              <a:buClr>
                <a:schemeClr val="dk1"/>
              </a:buClr>
              <a:buSzPts val="2800"/>
              <a:buChar char="•"/>
            </a:pPr>
            <a:r>
              <a:rPr lang="en-US"/>
              <a:t> It takes around 2 seconds per image to detect objects, which is much better compared to RCNN. But when we consider large real-life datasets, then even a Fast RCNN doesn’t look so fast anymore.</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      RCNN                                      FAST RCNN</a:t>
            </a:r>
            <a:endParaRPr b="1"/>
          </a:p>
        </p:txBody>
      </p:sp>
      <p:pic>
        <p:nvPicPr>
          <p:cNvPr id="492" name="Google Shape;492;p42" descr="https://jhui.github.io/assets/rcnn/st4.png"/>
          <p:cNvPicPr preferRelativeResize="0">
            <a:picLocks noGrp="1"/>
          </p:cNvPicPr>
          <p:nvPr>
            <p:ph type="body" idx="1"/>
          </p:nvPr>
        </p:nvPicPr>
        <p:blipFill rotWithShape="1">
          <a:blip r:embed="rId3">
            <a:alphaModFix/>
          </a:blip>
          <a:srcRect/>
          <a:stretch/>
        </p:blipFill>
        <p:spPr>
          <a:xfrm>
            <a:off x="6047715" y="1590235"/>
            <a:ext cx="6070297" cy="4919205"/>
          </a:xfrm>
          <a:prstGeom prst="rect">
            <a:avLst/>
          </a:prstGeom>
          <a:noFill/>
          <a:ln>
            <a:noFill/>
          </a:ln>
        </p:spPr>
      </p:pic>
      <p:pic>
        <p:nvPicPr>
          <p:cNvPr id="493" name="Google Shape;493;p42" descr="https://jhui.github.io/assets/rcnn/spp3.png"/>
          <p:cNvPicPr preferRelativeResize="0"/>
          <p:nvPr/>
        </p:nvPicPr>
        <p:blipFill rotWithShape="1">
          <a:blip r:embed="rId4">
            <a:alphaModFix/>
          </a:blip>
          <a:srcRect/>
          <a:stretch/>
        </p:blipFill>
        <p:spPr>
          <a:xfrm>
            <a:off x="73987" y="1590235"/>
            <a:ext cx="5765497" cy="493731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499" name="Google Shape;499;p43" descr="https://jhui.github.io/assets/rcnn/st8.png"/>
          <p:cNvPicPr preferRelativeResize="0">
            <a:picLocks noGrp="1"/>
          </p:cNvPicPr>
          <p:nvPr>
            <p:ph type="body" idx="1"/>
          </p:nvPr>
        </p:nvPicPr>
        <p:blipFill rotWithShape="1">
          <a:blip r:embed="rId3">
            <a:alphaModFix/>
          </a:blip>
          <a:srcRect/>
          <a:stretch/>
        </p:blipFill>
        <p:spPr>
          <a:xfrm>
            <a:off x="147320" y="3556000"/>
            <a:ext cx="11866880" cy="3302000"/>
          </a:xfrm>
          <a:prstGeom prst="rect">
            <a:avLst/>
          </a:prstGeom>
          <a:noFill/>
          <a:ln>
            <a:noFill/>
          </a:ln>
        </p:spPr>
      </p:pic>
      <p:pic>
        <p:nvPicPr>
          <p:cNvPr id="500" name="Google Shape;500;p43" descr="https://jhui.github.io/assets/rcnn/st4.png"/>
          <p:cNvPicPr preferRelativeResize="0"/>
          <p:nvPr/>
        </p:nvPicPr>
        <p:blipFill rotWithShape="1">
          <a:blip r:embed="rId4">
            <a:alphaModFix/>
          </a:blip>
          <a:srcRect/>
          <a:stretch/>
        </p:blipFill>
        <p:spPr>
          <a:xfrm>
            <a:off x="177800" y="16210"/>
            <a:ext cx="11836400" cy="334895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Faster R-CNN</a:t>
            </a:r>
            <a:br>
              <a:rPr lang="en-US" b="1"/>
            </a:br>
            <a:endParaRPr/>
          </a:p>
        </p:txBody>
      </p:sp>
      <p:sp>
        <p:nvSpPr>
          <p:cNvPr id="506" name="Google Shape;506;p44"/>
          <p:cNvSpPr txBox="1">
            <a:spLocks noGrp="1"/>
          </p:cNvSpPr>
          <p:nvPr>
            <p:ph type="body" idx="1"/>
          </p:nvPr>
        </p:nvSpPr>
        <p:spPr>
          <a:xfrm>
            <a:off x="142240" y="1209040"/>
            <a:ext cx="11877040" cy="496792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Faster R-CNN detector adds a region proposal network (RPN) to generate region proposals directly in the network instead of using an external algorithm like Edge Boxes. The RPN uses </a:t>
            </a:r>
            <a:r>
              <a:rPr lang="en-US" u="sng">
                <a:solidFill>
                  <a:schemeClr val="hlink"/>
                </a:solidFill>
                <a:hlinkClick r:id="rId3"/>
              </a:rPr>
              <a:t>Anchor Boxes for Object Detection</a:t>
            </a:r>
            <a:r>
              <a:rPr lang="en-US"/>
              <a:t>. Generating region proposals in the network is faster and better tuned to your data.</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507" name="Google Shape;507;p44" descr="https://in.mathworks.com/help/vision/ug/faster.png"/>
          <p:cNvPicPr preferRelativeResize="0"/>
          <p:nvPr/>
        </p:nvPicPr>
        <p:blipFill rotWithShape="1">
          <a:blip r:embed="rId4">
            <a:alphaModFix/>
          </a:blip>
          <a:srcRect/>
          <a:stretch/>
        </p:blipFill>
        <p:spPr>
          <a:xfrm>
            <a:off x="264160" y="2854960"/>
            <a:ext cx="11683999" cy="37998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1487d7a409a_0_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513" name="Google Shape;513;g1487d7a409a_0_5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514" name="Google Shape;514;g1487d7a409a_0_55"/>
          <p:cNvPicPr preferRelativeResize="0"/>
          <p:nvPr/>
        </p:nvPicPr>
        <p:blipFill>
          <a:blip r:embed="rId3">
            <a:alphaModFix/>
          </a:blip>
          <a:stretch>
            <a:fillRect/>
          </a:stretch>
        </p:blipFill>
        <p:spPr>
          <a:xfrm>
            <a:off x="112925" y="0"/>
            <a:ext cx="9277350" cy="2628900"/>
          </a:xfrm>
          <a:prstGeom prst="rect">
            <a:avLst/>
          </a:prstGeom>
          <a:noFill/>
          <a:ln>
            <a:noFill/>
          </a:ln>
        </p:spPr>
      </p:pic>
      <p:pic>
        <p:nvPicPr>
          <p:cNvPr id="515" name="Google Shape;515;g1487d7a409a_0_55"/>
          <p:cNvPicPr preferRelativeResize="0"/>
          <p:nvPr/>
        </p:nvPicPr>
        <p:blipFill>
          <a:blip r:embed="rId4">
            <a:alphaModFix/>
          </a:blip>
          <a:stretch>
            <a:fillRect/>
          </a:stretch>
        </p:blipFill>
        <p:spPr>
          <a:xfrm>
            <a:off x="-12" y="2828075"/>
            <a:ext cx="8982075" cy="3409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p:nvPr>
        </p:nvSpPr>
        <p:spPr>
          <a:xfrm>
            <a:off x="838200" y="365126"/>
            <a:ext cx="10515600" cy="43158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Faster R-CNN</a:t>
            </a:r>
            <a:endParaRPr/>
          </a:p>
        </p:txBody>
      </p:sp>
      <p:sp>
        <p:nvSpPr>
          <p:cNvPr id="521" name="Google Shape;521;p45"/>
          <p:cNvSpPr txBox="1">
            <a:spLocks noGrp="1"/>
          </p:cNvSpPr>
          <p:nvPr>
            <p:ph type="body" idx="1"/>
          </p:nvPr>
        </p:nvSpPr>
        <p:spPr>
          <a:xfrm>
            <a:off x="81481" y="968720"/>
            <a:ext cx="12013949" cy="580327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a:t>The difference between Fast R-CNN and Faster R-CNN is that we do not use a special region proposal method to create region proposals.</a:t>
            </a:r>
            <a:endParaRPr/>
          </a:p>
          <a:p>
            <a:pPr marL="228600" lvl="0" indent="-228600" algn="just" rtl="0">
              <a:lnSpc>
                <a:spcPct val="90000"/>
              </a:lnSpc>
              <a:spcBef>
                <a:spcPts val="1000"/>
              </a:spcBef>
              <a:spcAft>
                <a:spcPts val="0"/>
              </a:spcAft>
              <a:buClr>
                <a:schemeClr val="dk1"/>
              </a:buClr>
              <a:buSzPts val="2800"/>
              <a:buChar char="•"/>
            </a:pPr>
            <a:r>
              <a:rPr lang="en-US"/>
              <a:t> Instead, we train a region proposal network that takes the feature maps as input and outputs region proposals. </a:t>
            </a:r>
            <a:endParaRPr/>
          </a:p>
          <a:p>
            <a:pPr marL="228600" lvl="0" indent="-228600" algn="just" rtl="0">
              <a:lnSpc>
                <a:spcPct val="90000"/>
              </a:lnSpc>
              <a:spcBef>
                <a:spcPts val="1000"/>
              </a:spcBef>
              <a:spcAft>
                <a:spcPts val="0"/>
              </a:spcAft>
              <a:buClr>
                <a:schemeClr val="dk1"/>
              </a:buClr>
              <a:buSzPts val="2800"/>
              <a:buChar char="•"/>
            </a:pPr>
            <a:r>
              <a:rPr lang="en-US"/>
              <a:t>These proposals are then feed into the RoI pooling layer in the Fast R-CNN.</a:t>
            </a:r>
            <a:endParaRPr/>
          </a:p>
          <a:p>
            <a:pPr marL="228600" lvl="0" indent="-228600" algn="just" rtl="0">
              <a:lnSpc>
                <a:spcPct val="90000"/>
              </a:lnSpc>
              <a:spcBef>
                <a:spcPts val="1000"/>
              </a:spcBef>
              <a:spcAft>
                <a:spcPts val="0"/>
              </a:spcAft>
              <a:buClr>
                <a:schemeClr val="dk1"/>
              </a:buClr>
              <a:buSzPts val="2800"/>
              <a:buChar char="•"/>
            </a:pPr>
            <a:r>
              <a:rPr lang="en-US"/>
              <a:t>The region proposal network is a convolution network. </a:t>
            </a:r>
            <a:endParaRPr/>
          </a:p>
          <a:p>
            <a:pPr marL="228600" lvl="0" indent="-228600" algn="just" rtl="0">
              <a:lnSpc>
                <a:spcPct val="90000"/>
              </a:lnSpc>
              <a:spcBef>
                <a:spcPts val="1000"/>
              </a:spcBef>
              <a:spcAft>
                <a:spcPts val="0"/>
              </a:spcAft>
              <a:buClr>
                <a:schemeClr val="dk1"/>
              </a:buClr>
              <a:buSzPts val="2800"/>
              <a:buChar char="•"/>
            </a:pPr>
            <a:r>
              <a:rPr lang="en-US"/>
              <a:t>The region proposal network uses the feature map of the “conv5” layer as input. </a:t>
            </a:r>
            <a:endParaRPr/>
          </a:p>
          <a:p>
            <a:pPr marL="228600" lvl="0" indent="-228600" algn="just" rtl="0">
              <a:lnSpc>
                <a:spcPct val="90000"/>
              </a:lnSpc>
              <a:spcBef>
                <a:spcPts val="1000"/>
              </a:spcBef>
              <a:spcAft>
                <a:spcPts val="0"/>
              </a:spcAft>
              <a:buClr>
                <a:schemeClr val="dk1"/>
              </a:buClr>
              <a:buSzPts val="2800"/>
              <a:buChar char="•"/>
            </a:pPr>
            <a:r>
              <a:rPr lang="en-US"/>
              <a:t>It slides a 3x3 spatial windows over the features maps with depth K. </a:t>
            </a:r>
            <a:endParaRPr/>
          </a:p>
          <a:p>
            <a:pPr marL="228600" lvl="0" indent="-228600" algn="just" rtl="0">
              <a:lnSpc>
                <a:spcPct val="90000"/>
              </a:lnSpc>
              <a:spcBef>
                <a:spcPts val="1000"/>
              </a:spcBef>
              <a:spcAft>
                <a:spcPts val="0"/>
              </a:spcAft>
              <a:buClr>
                <a:schemeClr val="dk1"/>
              </a:buClr>
              <a:buSzPts val="2800"/>
              <a:buChar char="•"/>
            </a:pPr>
            <a:r>
              <a:rPr lang="en-US"/>
              <a:t>For each sliding window, we output a vector with 256 features. </a:t>
            </a:r>
            <a:endParaRPr/>
          </a:p>
          <a:p>
            <a:pPr marL="228600" lvl="0" indent="-228600" algn="just" rtl="0">
              <a:lnSpc>
                <a:spcPct val="90000"/>
              </a:lnSpc>
              <a:spcBef>
                <a:spcPts val="1000"/>
              </a:spcBef>
              <a:spcAft>
                <a:spcPts val="0"/>
              </a:spcAft>
              <a:buClr>
                <a:schemeClr val="dk1"/>
              </a:buClr>
              <a:buSzPts val="2800"/>
              <a:buChar char="•"/>
            </a:pPr>
            <a:r>
              <a:rPr lang="en-US"/>
              <a:t>Those features are feed into 2 fully-connected networks to compute:</a:t>
            </a:r>
            <a:endParaRPr/>
          </a:p>
          <a:p>
            <a:pPr marL="228600" lvl="0" indent="-228600" algn="just" rtl="0">
              <a:lnSpc>
                <a:spcPct val="90000"/>
              </a:lnSpc>
              <a:spcBef>
                <a:spcPts val="1000"/>
              </a:spcBef>
              <a:spcAft>
                <a:spcPts val="0"/>
              </a:spcAft>
              <a:buClr>
                <a:schemeClr val="dk1"/>
              </a:buClr>
              <a:buSzPts val="2800"/>
              <a:buChar char="•"/>
            </a:pPr>
            <a:r>
              <a:rPr lang="en-US"/>
              <a:t>2 scores representing how likely it is an object or non-object/background.</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6"/>
          <p:cNvSpPr txBox="1">
            <a:spLocks noGrp="1"/>
          </p:cNvSpPr>
          <p:nvPr>
            <p:ph type="title"/>
          </p:nvPr>
        </p:nvSpPr>
        <p:spPr>
          <a:xfrm>
            <a:off x="4735475" y="0"/>
            <a:ext cx="3814500" cy="631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Faster RCNN</a:t>
            </a:r>
            <a:endParaRPr b="1"/>
          </a:p>
        </p:txBody>
      </p:sp>
      <p:pic>
        <p:nvPicPr>
          <p:cNvPr id="527" name="Google Shape;527;p46"/>
          <p:cNvPicPr preferRelativeResize="0"/>
          <p:nvPr/>
        </p:nvPicPr>
        <p:blipFill>
          <a:blip r:embed="rId3">
            <a:alphaModFix/>
          </a:blip>
          <a:stretch>
            <a:fillRect/>
          </a:stretch>
        </p:blipFill>
        <p:spPr>
          <a:xfrm>
            <a:off x="0" y="800600"/>
            <a:ext cx="12192000" cy="5800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b="1"/>
              <a:t>CNN to classify the presence of the object within that region</a:t>
            </a:r>
            <a:endParaRPr sz="3200" b="1"/>
          </a:p>
        </p:txBody>
      </p:sp>
      <p:sp>
        <p:nvSpPr>
          <p:cNvPr id="122" name="Google Shape;122;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en-US" dirty="0"/>
              <a:t>The main problem with standard convolutional network followed by a fully connected layer is that the size of the output layer is variable — not constant, which means the number of occurrences of the objects appears in the image is not fixed. </a:t>
            </a:r>
            <a:endParaRPr dirty="0"/>
          </a:p>
          <a:p>
            <a:pPr marL="228600" lvl="0" indent="-228600" algn="just" rtl="0">
              <a:lnSpc>
                <a:spcPct val="90000"/>
              </a:lnSpc>
              <a:spcBef>
                <a:spcPts val="1000"/>
              </a:spcBef>
              <a:spcAft>
                <a:spcPts val="0"/>
              </a:spcAft>
              <a:buClr>
                <a:schemeClr val="dk1"/>
              </a:buClr>
              <a:buSzPts val="2800"/>
              <a:buChar char="•"/>
            </a:pPr>
            <a:r>
              <a:rPr lang="en-US" dirty="0"/>
              <a:t>A very simple approach to solving this problem would be to take different regions of interest from the image and use a CNN to classify the presence of the object within that region.</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33" name="Google Shape;533;p47" descr="https://jhui.github.io/assets/rcnn/anchor1.png"/>
          <p:cNvPicPr preferRelativeResize="0">
            <a:picLocks noGrp="1"/>
          </p:cNvPicPr>
          <p:nvPr>
            <p:ph type="body" idx="1"/>
          </p:nvPr>
        </p:nvPicPr>
        <p:blipFill rotWithShape="1">
          <a:blip r:embed="rId3">
            <a:alphaModFix/>
          </a:blip>
          <a:srcRect/>
          <a:stretch/>
        </p:blipFill>
        <p:spPr>
          <a:xfrm>
            <a:off x="1709737" y="1924844"/>
            <a:ext cx="8772525" cy="415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Intuition of Faster RCNN</a:t>
            </a:r>
            <a:br>
              <a:rPr lang="en-US"/>
            </a:br>
            <a:endParaRPr/>
          </a:p>
        </p:txBody>
      </p:sp>
      <p:sp>
        <p:nvSpPr>
          <p:cNvPr id="539" name="Google Shape;539;p48"/>
          <p:cNvSpPr txBox="1">
            <a:spLocks noGrp="1"/>
          </p:cNvSpPr>
          <p:nvPr>
            <p:ph type="body" idx="1"/>
          </p:nvPr>
        </p:nvSpPr>
        <p:spPr>
          <a:xfrm>
            <a:off x="126749" y="1050202"/>
            <a:ext cx="11814772" cy="580779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Faster RCNN is the modified version of Fast RCNN. </a:t>
            </a:r>
            <a:endParaRPr/>
          </a:p>
          <a:p>
            <a:pPr marL="228600" lvl="0" indent="-228600" algn="l" rtl="0">
              <a:lnSpc>
                <a:spcPct val="90000"/>
              </a:lnSpc>
              <a:spcBef>
                <a:spcPts val="1000"/>
              </a:spcBef>
              <a:spcAft>
                <a:spcPts val="0"/>
              </a:spcAft>
              <a:buClr>
                <a:schemeClr val="dk1"/>
              </a:buClr>
              <a:buSzPct val="100000"/>
              <a:buChar char="•"/>
            </a:pPr>
            <a:r>
              <a:rPr lang="en-US"/>
              <a:t>The major difference between them is that Fast RCNN uses selective search for generating Regions of Interest, while Faster RCNN uses “Region Proposal Network”, aka RPN. </a:t>
            </a:r>
            <a:endParaRPr/>
          </a:p>
          <a:p>
            <a:pPr marL="228600" lvl="0" indent="-228600" algn="l" rtl="0">
              <a:lnSpc>
                <a:spcPct val="90000"/>
              </a:lnSpc>
              <a:spcBef>
                <a:spcPts val="1000"/>
              </a:spcBef>
              <a:spcAft>
                <a:spcPts val="0"/>
              </a:spcAft>
              <a:buClr>
                <a:schemeClr val="dk1"/>
              </a:buClr>
              <a:buSzPct val="100000"/>
              <a:buChar char="•"/>
            </a:pPr>
            <a:r>
              <a:rPr lang="en-US"/>
              <a:t>RPN takes image feature maps as an input and generates a set of object proposals, each with an objectness score as output.</a:t>
            </a:r>
            <a:endParaRPr/>
          </a:p>
          <a:p>
            <a:pPr marL="228600" lvl="0" indent="-228600" algn="l" rtl="0">
              <a:lnSpc>
                <a:spcPct val="90000"/>
              </a:lnSpc>
              <a:spcBef>
                <a:spcPts val="1000"/>
              </a:spcBef>
              <a:spcAft>
                <a:spcPts val="0"/>
              </a:spcAft>
              <a:buClr>
                <a:schemeClr val="dk1"/>
              </a:buClr>
              <a:buSzPct val="100000"/>
              <a:buChar char="•"/>
            </a:pPr>
            <a:r>
              <a:rPr lang="en-US"/>
              <a:t>The  below steps are typically followed in a Faster RCNN approach:</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We take an image as input and pass it to the ConvNet which returns the feature map for that image.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Region proposal network is applied on these feature maps. This returns the object proposals along with their objectness score.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A RoI pooling layer is applied on these proposals to bring down all the proposals to the same size.</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Finally, the proposals are passed to a fully connected layer which has a softmax layer and a linear regression layer at its top, to classify and output the bounding boxes for objects.</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487d7a409a_0_63"/>
          <p:cNvSpPr txBox="1">
            <a:spLocks noGrp="1"/>
          </p:cNvSpPr>
          <p:nvPr>
            <p:ph type="title"/>
          </p:nvPr>
        </p:nvSpPr>
        <p:spPr>
          <a:xfrm>
            <a:off x="3980175" y="123425"/>
            <a:ext cx="4766100" cy="752700"/>
          </a:xfrm>
          <a:prstGeom prst="rect">
            <a:avLst/>
          </a:prstGeom>
        </p:spPr>
        <p:txBody>
          <a:bodyPr spcFirstLastPara="1" wrap="square" lIns="91425" tIns="45700" rIns="91425" bIns="45700" anchor="ctr" anchorCtr="0">
            <a:normAutofit fontScale="90000"/>
          </a:bodyPr>
          <a:lstStyle/>
          <a:p>
            <a:pPr marL="0" lvl="0" indent="0" algn="l" rtl="0">
              <a:spcBef>
                <a:spcPts val="1000"/>
              </a:spcBef>
              <a:spcAft>
                <a:spcPts val="0"/>
              </a:spcAft>
              <a:buClr>
                <a:schemeClr val="dk1"/>
              </a:buClr>
              <a:buSzPct val="39285"/>
              <a:buFont typeface="Arial"/>
              <a:buNone/>
            </a:pPr>
            <a:r>
              <a:rPr lang="en-US" sz="2800" b="1"/>
              <a:t>Region Proposal Network (RPN)</a:t>
            </a:r>
            <a:endParaRPr b="1"/>
          </a:p>
        </p:txBody>
      </p:sp>
      <p:sp>
        <p:nvSpPr>
          <p:cNvPr id="545" name="Google Shape;545;g1487d7a409a_0_63"/>
          <p:cNvSpPr txBox="1">
            <a:spLocks noGrp="1"/>
          </p:cNvSpPr>
          <p:nvPr>
            <p:ph type="body" idx="1"/>
          </p:nvPr>
        </p:nvSpPr>
        <p:spPr>
          <a:xfrm>
            <a:off x="105750" y="800600"/>
            <a:ext cx="12009000" cy="59667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a:t>The R-CNN and Fast R-CNN models depend on the Selective Search algorithm for generating region proposals. Each proposal is fed to a pre-trained CNN for classification. </a:t>
            </a:r>
            <a:endParaRPr/>
          </a:p>
          <a:p>
            <a:pPr marL="457200" lvl="0" indent="-342900" algn="l" rtl="0">
              <a:spcBef>
                <a:spcPts val="0"/>
              </a:spcBef>
              <a:spcAft>
                <a:spcPts val="0"/>
              </a:spcAft>
              <a:buSzPts val="1800"/>
              <a:buChar char="•"/>
            </a:pPr>
            <a:r>
              <a:rPr lang="en-US"/>
              <a:t>The region proposal network (RPN) that can produce the region proposals. This has some advantages:</a:t>
            </a:r>
            <a:endParaRPr/>
          </a:p>
          <a:p>
            <a:pPr marL="457200" lvl="0" indent="-342900" algn="l" rtl="0">
              <a:spcBef>
                <a:spcPts val="0"/>
              </a:spcBef>
              <a:spcAft>
                <a:spcPts val="0"/>
              </a:spcAft>
              <a:buSzPts val="1800"/>
              <a:buChar char="•"/>
            </a:pPr>
            <a:r>
              <a:rPr lang="en-US"/>
              <a:t>The region proposals are now generated using a network that could be trained and customized according to the detection task.</a:t>
            </a:r>
            <a:endParaRPr/>
          </a:p>
          <a:p>
            <a:pPr marL="457200" lvl="0" indent="-342900" algn="l" rtl="0">
              <a:spcBef>
                <a:spcPts val="0"/>
              </a:spcBef>
              <a:spcAft>
                <a:spcPts val="0"/>
              </a:spcAft>
              <a:buSzPts val="1800"/>
              <a:buChar char="•"/>
            </a:pPr>
            <a:r>
              <a:rPr lang="en-US"/>
              <a:t>Because the proposals are generated using a network, this can be trained end-to-end to be customized on the detection task. Thus, it produces better region proposals compared to generic methods like Selective Search and EdgeBoxes.</a:t>
            </a:r>
            <a:endParaRPr/>
          </a:p>
          <a:p>
            <a:pPr marL="457200" lvl="0" indent="-342900" algn="l" rtl="0">
              <a:spcBef>
                <a:spcPts val="0"/>
              </a:spcBef>
              <a:spcAft>
                <a:spcPts val="0"/>
              </a:spcAft>
              <a:buSzPts val="1800"/>
              <a:buChar char="•"/>
            </a:pPr>
            <a:r>
              <a:rPr lang="en-US"/>
              <a:t>The RPN processes the image using the same convolutional layers used in the Fast R-CNN detection network. Thus, the RPN does not take extra time to produce the proposals compared to the algorithms like Selective Search.</a:t>
            </a:r>
            <a:endParaRPr/>
          </a:p>
          <a:p>
            <a:pPr marL="457200" lvl="0" indent="-342900" algn="l" rtl="0">
              <a:spcBef>
                <a:spcPts val="0"/>
              </a:spcBef>
              <a:spcAft>
                <a:spcPts val="0"/>
              </a:spcAft>
              <a:buSzPts val="1800"/>
              <a:buChar char="•"/>
            </a:pPr>
            <a:r>
              <a:rPr lang="en-US"/>
              <a:t>Due to sharing the same convolutional layers, the RPN and the Fast R-CNN can be merged/unified into a single network. Thus, training is done only once.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RPN</a:t>
            </a:r>
            <a:endParaRPr b="1"/>
          </a:p>
        </p:txBody>
      </p:sp>
      <p:sp>
        <p:nvSpPr>
          <p:cNvPr id="551" name="Google Shape;551;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 me briefly explain how this Region Proposal Network (RPN) actually works.</a:t>
            </a:r>
            <a:endParaRPr/>
          </a:p>
          <a:p>
            <a:pPr marL="228600" lvl="0" indent="-228600" algn="l" rtl="0">
              <a:lnSpc>
                <a:spcPct val="90000"/>
              </a:lnSpc>
              <a:spcBef>
                <a:spcPts val="1000"/>
              </a:spcBef>
              <a:spcAft>
                <a:spcPts val="0"/>
              </a:spcAft>
              <a:buClr>
                <a:schemeClr val="dk1"/>
              </a:buClr>
              <a:buSzPts val="2800"/>
              <a:buChar char="•"/>
            </a:pPr>
            <a:r>
              <a:rPr lang="en-US"/>
              <a:t>To begin with, Faster RCNN takes the feature maps from </a:t>
            </a:r>
            <a:r>
              <a:rPr lang="en-US" u="sng">
                <a:solidFill>
                  <a:schemeClr val="hlink"/>
                </a:solidFill>
                <a:hlinkClick r:id="rId3"/>
              </a:rPr>
              <a:t>CNN</a:t>
            </a:r>
            <a:r>
              <a:rPr lang="en-US"/>
              <a:t> and passes them on to the Region Proposal Network.</a:t>
            </a:r>
            <a:endParaRPr/>
          </a:p>
          <a:p>
            <a:pPr marL="228600" lvl="0" indent="-228600" algn="l" rtl="0">
              <a:lnSpc>
                <a:spcPct val="90000"/>
              </a:lnSpc>
              <a:spcBef>
                <a:spcPts val="1000"/>
              </a:spcBef>
              <a:spcAft>
                <a:spcPts val="0"/>
              </a:spcAft>
              <a:buClr>
                <a:schemeClr val="dk1"/>
              </a:buClr>
              <a:buSzPts val="2800"/>
              <a:buChar char="•"/>
            </a:pPr>
            <a:r>
              <a:rPr lang="en-US"/>
              <a:t> RPN uses a sliding window over these feature maps, and at each window, it generates </a:t>
            </a:r>
            <a:r>
              <a:rPr lang="en-US" i="1"/>
              <a:t>k</a:t>
            </a:r>
            <a:r>
              <a:rPr lang="en-US"/>
              <a:t> Anchor boxes of different shapes and sizes: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557" name="Google Shape;557;p50" descr="https://cdn.analyticsvidhya.com/wp-content/uploads/2018/10/0n6pZEyvW47nlcdQz.png"/>
          <p:cNvPicPr preferRelativeResize="0">
            <a:picLocks noGrp="1"/>
          </p:cNvPicPr>
          <p:nvPr>
            <p:ph type="body" idx="1"/>
          </p:nvPr>
        </p:nvPicPr>
        <p:blipFill rotWithShape="1">
          <a:blip r:embed="rId3">
            <a:alphaModFix/>
          </a:blip>
          <a:srcRect/>
          <a:stretch/>
        </p:blipFill>
        <p:spPr>
          <a:xfrm>
            <a:off x="156978" y="211216"/>
            <a:ext cx="11866024" cy="6492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Anchor Box</a:t>
            </a:r>
            <a:endParaRPr b="1"/>
          </a:p>
        </p:txBody>
      </p:sp>
      <p:sp>
        <p:nvSpPr>
          <p:cNvPr id="563" name="Google Shape;563;p51"/>
          <p:cNvSpPr txBox="1">
            <a:spLocks noGrp="1"/>
          </p:cNvSpPr>
          <p:nvPr>
            <p:ph type="body" idx="1"/>
          </p:nvPr>
        </p:nvSpPr>
        <p:spPr>
          <a:xfrm>
            <a:off x="262550" y="1457608"/>
            <a:ext cx="11760452" cy="5015620"/>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sz="3400"/>
              <a:t>Anchor boxes are fixed sized boundary boxes that are placed throughout the image and have different shapes and sizes.</a:t>
            </a:r>
            <a:endParaRPr/>
          </a:p>
          <a:p>
            <a:pPr marL="228600" lvl="0" indent="-228600" algn="l" rtl="0">
              <a:lnSpc>
                <a:spcPct val="90000"/>
              </a:lnSpc>
              <a:spcBef>
                <a:spcPts val="1000"/>
              </a:spcBef>
              <a:spcAft>
                <a:spcPts val="0"/>
              </a:spcAft>
              <a:buClr>
                <a:schemeClr val="dk1"/>
              </a:buClr>
              <a:buSzPct val="100000"/>
              <a:buChar char="•"/>
            </a:pPr>
            <a:r>
              <a:rPr lang="en-US" sz="3400"/>
              <a:t> For each anchor, RPN predicts two things:</a:t>
            </a:r>
            <a:endParaRPr/>
          </a:p>
          <a:p>
            <a:pPr marL="228600" lvl="0" indent="-228600" algn="l" rtl="0">
              <a:lnSpc>
                <a:spcPct val="90000"/>
              </a:lnSpc>
              <a:spcBef>
                <a:spcPts val="1000"/>
              </a:spcBef>
              <a:spcAft>
                <a:spcPts val="0"/>
              </a:spcAft>
              <a:buClr>
                <a:schemeClr val="dk1"/>
              </a:buClr>
              <a:buSzPct val="100000"/>
              <a:buChar char="•"/>
            </a:pPr>
            <a:r>
              <a:rPr lang="en-US" sz="3400"/>
              <a:t>The first is the probability that an anchor is an object (it does not consider which class the object belongs to)</a:t>
            </a:r>
            <a:endParaRPr/>
          </a:p>
          <a:p>
            <a:pPr marL="228600" lvl="0" indent="-228600" algn="l" rtl="0">
              <a:lnSpc>
                <a:spcPct val="90000"/>
              </a:lnSpc>
              <a:spcBef>
                <a:spcPts val="1000"/>
              </a:spcBef>
              <a:spcAft>
                <a:spcPts val="0"/>
              </a:spcAft>
              <a:buClr>
                <a:schemeClr val="dk1"/>
              </a:buClr>
              <a:buSzPct val="100000"/>
              <a:buChar char="•"/>
            </a:pPr>
            <a:r>
              <a:rPr lang="en-US" sz="3400"/>
              <a:t>Second is the bounding box regressor for adjusting the anchors to better fit the object</a:t>
            </a:r>
            <a:endParaRPr/>
          </a:p>
          <a:p>
            <a:pPr marL="228600" lvl="0" indent="-228600" algn="l" rtl="0">
              <a:lnSpc>
                <a:spcPct val="90000"/>
              </a:lnSpc>
              <a:spcBef>
                <a:spcPts val="1000"/>
              </a:spcBef>
              <a:spcAft>
                <a:spcPts val="0"/>
              </a:spcAft>
              <a:buClr>
                <a:schemeClr val="dk1"/>
              </a:buClr>
              <a:buSzPct val="100000"/>
              <a:buChar char="•"/>
            </a:pPr>
            <a:r>
              <a:rPr lang="en-US" sz="3400"/>
              <a:t>We now have bounding boxes of different shapes and sizes which are passed on to the RoI pooling layer. </a:t>
            </a:r>
            <a:endParaRPr sz="3400"/>
          </a:p>
          <a:p>
            <a:pPr marL="228600" lvl="0" indent="-228600" algn="l" rtl="0">
              <a:lnSpc>
                <a:spcPct val="90000"/>
              </a:lnSpc>
              <a:spcBef>
                <a:spcPts val="1000"/>
              </a:spcBef>
              <a:spcAft>
                <a:spcPts val="0"/>
              </a:spcAft>
              <a:buClr>
                <a:schemeClr val="dk1"/>
              </a:buClr>
              <a:buSzPct val="100000"/>
              <a:buChar char="•"/>
            </a:pPr>
            <a:r>
              <a:rPr lang="en-US" sz="3400"/>
              <a:t>Now it might be possible that after the RPN step, there are proposals with no classes assigned to them.</a:t>
            </a:r>
            <a:endParaRPr/>
          </a:p>
          <a:p>
            <a:pPr marL="228600" lvl="0" indent="-228600" algn="l" rtl="0">
              <a:lnSpc>
                <a:spcPct val="90000"/>
              </a:lnSpc>
              <a:spcBef>
                <a:spcPts val="1000"/>
              </a:spcBef>
              <a:spcAft>
                <a:spcPts val="0"/>
              </a:spcAft>
              <a:buClr>
                <a:schemeClr val="dk1"/>
              </a:buClr>
              <a:buSzPct val="100000"/>
              <a:buChar char="•"/>
            </a:pPr>
            <a:r>
              <a:rPr lang="en-US" sz="3400"/>
              <a:t>We can take each proposal and crop it so that each proposal contains an object. </a:t>
            </a:r>
            <a:endParaRPr sz="3400"/>
          </a:p>
          <a:p>
            <a:pPr marL="228600" lvl="0" indent="-228600" algn="l" rtl="0">
              <a:lnSpc>
                <a:spcPct val="90000"/>
              </a:lnSpc>
              <a:spcBef>
                <a:spcPts val="1000"/>
              </a:spcBef>
              <a:spcAft>
                <a:spcPts val="0"/>
              </a:spcAft>
              <a:buClr>
                <a:schemeClr val="dk1"/>
              </a:buClr>
              <a:buSzPct val="100000"/>
              <a:buChar char="•"/>
            </a:pPr>
            <a:r>
              <a:rPr lang="en-US" sz="3400"/>
              <a:t>This is what the RoI pooling layer does. It extracts fixed sized feature maps for each anchor:</a:t>
            </a:r>
            <a:endParaRPr/>
          </a:p>
          <a:p>
            <a:pPr marL="228600" lvl="0" indent="-228600" algn="l" rtl="0">
              <a:lnSpc>
                <a:spcPct val="90000"/>
              </a:lnSpc>
              <a:spcBef>
                <a:spcPts val="1000"/>
              </a:spcBef>
              <a:spcAft>
                <a:spcPts val="0"/>
              </a:spcAft>
              <a:buClr>
                <a:schemeClr val="dk1"/>
              </a:buClr>
              <a:buSzPct val="100000"/>
              <a:buChar char="•"/>
            </a:pPr>
            <a:r>
              <a:rPr lang="en-US" sz="3400"/>
              <a:t>Then these feature maps are passed to a fully connected layer which has a softmax and a linear regression layer. </a:t>
            </a:r>
            <a:endParaRPr sz="3400"/>
          </a:p>
          <a:p>
            <a:pPr marL="228600" lvl="0" indent="-228600" algn="l" rtl="0">
              <a:lnSpc>
                <a:spcPct val="90000"/>
              </a:lnSpc>
              <a:spcBef>
                <a:spcPts val="1000"/>
              </a:spcBef>
              <a:spcAft>
                <a:spcPts val="0"/>
              </a:spcAft>
              <a:buClr>
                <a:schemeClr val="dk1"/>
              </a:buClr>
              <a:buSzPct val="100000"/>
              <a:buChar char="•"/>
            </a:pPr>
            <a:r>
              <a:rPr lang="en-US" sz="3400"/>
              <a:t>It finally classifies the object and predicts the bounding boxes for the identified objects.</a:t>
            </a:r>
            <a:endParaRPr/>
          </a:p>
          <a:p>
            <a:pPr marL="228600" lvl="0" indent="-11747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2"/>
          <p:cNvSpPr txBox="1">
            <a:spLocks noGrp="1"/>
          </p:cNvSpPr>
          <p:nvPr>
            <p:ph type="title"/>
          </p:nvPr>
        </p:nvSpPr>
        <p:spPr>
          <a:xfrm>
            <a:off x="838200" y="365126"/>
            <a:ext cx="10515600" cy="6398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Problems with Faster RCNN</a:t>
            </a:r>
            <a:endParaRPr b="1"/>
          </a:p>
        </p:txBody>
      </p:sp>
      <p:sp>
        <p:nvSpPr>
          <p:cNvPr id="569" name="Google Shape;569;p52"/>
          <p:cNvSpPr txBox="1">
            <a:spLocks noGrp="1"/>
          </p:cNvSpPr>
          <p:nvPr>
            <p:ph type="body" idx="1"/>
          </p:nvPr>
        </p:nvSpPr>
        <p:spPr>
          <a:xfrm>
            <a:off x="144855" y="1303699"/>
            <a:ext cx="11887200" cy="487326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All of the object detection algorithms we have discussed so far use regions to identify the objects. </a:t>
            </a:r>
            <a:endParaRPr/>
          </a:p>
          <a:p>
            <a:pPr marL="228600" lvl="0" indent="-228600" algn="l" rtl="0">
              <a:lnSpc>
                <a:spcPct val="90000"/>
              </a:lnSpc>
              <a:spcBef>
                <a:spcPts val="1000"/>
              </a:spcBef>
              <a:spcAft>
                <a:spcPts val="0"/>
              </a:spcAft>
              <a:buClr>
                <a:schemeClr val="dk1"/>
              </a:buClr>
              <a:buSzPts val="2800"/>
              <a:buChar char="•"/>
            </a:pPr>
            <a:r>
              <a:rPr lang="en-US"/>
              <a:t>The network does not look at the complete image in one go, but focuses on parts of the image sequentially. This creates two complications:</a:t>
            </a:r>
            <a:endParaRPr/>
          </a:p>
          <a:p>
            <a:pPr marL="228600" lvl="0" indent="-228600" algn="l" rtl="0">
              <a:lnSpc>
                <a:spcPct val="90000"/>
              </a:lnSpc>
              <a:spcBef>
                <a:spcPts val="1000"/>
              </a:spcBef>
              <a:spcAft>
                <a:spcPts val="0"/>
              </a:spcAft>
              <a:buClr>
                <a:schemeClr val="dk1"/>
              </a:buClr>
              <a:buSzPts val="2800"/>
              <a:buChar char="•"/>
            </a:pPr>
            <a:r>
              <a:rPr lang="en-US"/>
              <a:t>The algorithm requires many passes through a single image to extract all the objects</a:t>
            </a:r>
            <a:endParaRPr/>
          </a:p>
          <a:p>
            <a:pPr marL="228600" lvl="0" indent="-228600" algn="l" rtl="0">
              <a:lnSpc>
                <a:spcPct val="90000"/>
              </a:lnSpc>
              <a:spcBef>
                <a:spcPts val="1000"/>
              </a:spcBef>
              <a:spcAft>
                <a:spcPts val="0"/>
              </a:spcAft>
              <a:buClr>
                <a:schemeClr val="dk1"/>
              </a:buClr>
              <a:buSzPts val="2800"/>
              <a:buChar char="•"/>
            </a:pPr>
            <a:r>
              <a:rPr lang="en-US"/>
              <a:t>As there are different systems working one after the other, the performance of the systems further ahead depends on how the previous systems performed</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53" descr="https://cdn.analyticsvidhya.com/wp-content/uploads/2018/10/roi-architecture.7eaae6c2.png"/>
          <p:cNvPicPr preferRelativeResize="0">
            <a:picLocks noGrp="1"/>
          </p:cNvPicPr>
          <p:nvPr>
            <p:ph type="body" idx="1"/>
          </p:nvPr>
        </p:nvPicPr>
        <p:blipFill rotWithShape="1">
          <a:blip r:embed="rId3">
            <a:alphaModFix/>
          </a:blip>
          <a:srcRect/>
          <a:stretch/>
        </p:blipFill>
        <p:spPr>
          <a:xfrm>
            <a:off x="380246" y="244444"/>
            <a:ext cx="11570328" cy="616540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graphicFrame>
        <p:nvGraphicFramePr>
          <p:cNvPr id="580" name="Google Shape;580;p54"/>
          <p:cNvGraphicFramePr/>
          <p:nvPr/>
        </p:nvGraphicFramePr>
        <p:xfrm>
          <a:off x="271604" y="126748"/>
          <a:ext cx="11588450" cy="6726950"/>
        </p:xfrm>
        <a:graphic>
          <a:graphicData uri="http://schemas.openxmlformats.org/drawingml/2006/table">
            <a:tbl>
              <a:tblPr>
                <a:noFill/>
                <a:tableStyleId>{AA85B4EA-9EA2-46C9-A34B-E2EA6800BC9B}</a:tableStyleId>
              </a:tblPr>
              <a:tblGrid>
                <a:gridCol w="1294650">
                  <a:extLst>
                    <a:ext uri="{9D8B030D-6E8A-4147-A177-3AD203B41FA5}">
                      <a16:colId xmlns:a16="http://schemas.microsoft.com/office/drawing/2014/main" val="20000"/>
                    </a:ext>
                  </a:extLst>
                </a:gridCol>
                <a:gridCol w="4499575">
                  <a:extLst>
                    <a:ext uri="{9D8B030D-6E8A-4147-A177-3AD203B41FA5}">
                      <a16:colId xmlns:a16="http://schemas.microsoft.com/office/drawing/2014/main" val="20001"/>
                    </a:ext>
                  </a:extLst>
                </a:gridCol>
                <a:gridCol w="1348975">
                  <a:extLst>
                    <a:ext uri="{9D8B030D-6E8A-4147-A177-3AD203B41FA5}">
                      <a16:colId xmlns:a16="http://schemas.microsoft.com/office/drawing/2014/main" val="20002"/>
                    </a:ext>
                  </a:extLst>
                </a:gridCol>
                <a:gridCol w="4445250">
                  <a:extLst>
                    <a:ext uri="{9D8B030D-6E8A-4147-A177-3AD203B41FA5}">
                      <a16:colId xmlns:a16="http://schemas.microsoft.com/office/drawing/2014/main" val="20003"/>
                    </a:ext>
                  </a:extLst>
                </a:gridCol>
              </a:tblGrid>
              <a:tr h="1045825">
                <a:tc>
                  <a:txBody>
                    <a:bodyPr/>
                    <a:lstStyle/>
                    <a:p>
                      <a:pPr marL="0" marR="0" lvl="0" indent="0" algn="l" rtl="0">
                        <a:spcBef>
                          <a:spcPts val="0"/>
                        </a:spcBef>
                        <a:spcAft>
                          <a:spcPts val="0"/>
                        </a:spcAft>
                        <a:buNone/>
                      </a:pPr>
                      <a:r>
                        <a:rPr lang="en-US" sz="2000" b="1" u="none" strike="noStrike" cap="none"/>
                        <a:t>Algorithm</a:t>
                      </a:r>
                      <a:endParaRPr sz="2000"/>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b="1"/>
                        <a:t>Features</a:t>
                      </a:r>
                      <a:endParaRPr sz="2000"/>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Prediction time / image</a:t>
                      </a:r>
                      <a:endParaRPr sz="2000"/>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b="1"/>
                        <a:t>Limitations</a:t>
                      </a:r>
                      <a:endParaRPr sz="2000"/>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045825">
                <a:tc>
                  <a:txBody>
                    <a:bodyPr/>
                    <a:lstStyle/>
                    <a:p>
                      <a:pPr marL="0" marR="0" lvl="0" indent="0" algn="l" rtl="0">
                        <a:spcBef>
                          <a:spcPts val="0"/>
                        </a:spcBef>
                        <a:spcAft>
                          <a:spcPts val="0"/>
                        </a:spcAft>
                        <a:buNone/>
                      </a:pPr>
                      <a:r>
                        <a:rPr lang="en-US" sz="2000"/>
                        <a:t>CNN</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Divides the image into multiple regions and then classify each region into various classes.</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a:t>–</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Needs a lot of regions to predict accurately and hence high computation time.</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084925">
                <a:tc>
                  <a:txBody>
                    <a:bodyPr/>
                    <a:lstStyle/>
                    <a:p>
                      <a:pPr marL="0" marR="0" lvl="0" indent="0" algn="l" rtl="0">
                        <a:spcBef>
                          <a:spcPts val="0"/>
                        </a:spcBef>
                        <a:spcAft>
                          <a:spcPts val="0"/>
                        </a:spcAft>
                        <a:buNone/>
                      </a:pPr>
                      <a:r>
                        <a:rPr lang="en-US" sz="2000"/>
                        <a:t>RCNN</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Uses selective search to generate regions. Extracts around 2000 regions from each image.</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a:t>40-50 seconds</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High computation time as each region is passed to the CNN separately also it uses three different model for making predictions.</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436800">
                <a:tc>
                  <a:txBody>
                    <a:bodyPr/>
                    <a:lstStyle/>
                    <a:p>
                      <a:pPr marL="0" marR="0" lvl="0" indent="0" algn="l" rtl="0">
                        <a:spcBef>
                          <a:spcPts val="0"/>
                        </a:spcBef>
                        <a:spcAft>
                          <a:spcPts val="0"/>
                        </a:spcAft>
                        <a:buNone/>
                      </a:pPr>
                      <a:r>
                        <a:rPr lang="en-US" sz="2000"/>
                        <a:t>Fast RCNN</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Each image is passed only once to the CNN and feature maps are extracted. Selective search is used on these maps to generate predictions. Combines all the three models used in RCNN together.</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a:t>2 seconds</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Selective search is slow and hence computation time is still high.</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436800">
                <a:tc>
                  <a:txBody>
                    <a:bodyPr/>
                    <a:lstStyle/>
                    <a:p>
                      <a:pPr marL="0" marR="0" lvl="0" indent="0" algn="l" rtl="0">
                        <a:spcBef>
                          <a:spcPts val="0"/>
                        </a:spcBef>
                        <a:spcAft>
                          <a:spcPts val="0"/>
                        </a:spcAft>
                        <a:buNone/>
                      </a:pPr>
                      <a:r>
                        <a:rPr lang="en-US" sz="2000"/>
                        <a:t>Faster RCNN</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Replaces the selective search method with region proposal network which made the algorithm much faster.</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2000"/>
                        <a:t>0.2 seconds</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Object proposal takes time and as there are different systems working one after the other, the performance of systems depends on how the previous system has performed.</a:t>
                      </a:r>
                      <a:endParaRPr/>
                    </a:p>
                  </a:txBody>
                  <a:tcPr marL="21100" marR="21100" marT="10550" marB="105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Region of Interest </a:t>
            </a:r>
            <a:endParaRPr b="1" dirty="0"/>
          </a:p>
        </p:txBody>
      </p:sp>
      <p:sp>
        <p:nvSpPr>
          <p:cNvPr id="128" name="Google Shape;128;p5"/>
          <p:cNvSpPr txBox="1">
            <a:spLocks noGrp="1"/>
          </p:cNvSpPr>
          <p:nvPr>
            <p:ph type="body" idx="1"/>
          </p:nvPr>
        </p:nvSpPr>
        <p:spPr>
          <a:xfrm>
            <a:off x="389350" y="1825625"/>
            <a:ext cx="11518800" cy="4351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In some cases, it might make sense to only apply some type of operation only to a portion of an image. Thus, it is important to understand how we can extract a region of interest of an original image.</a:t>
            </a:r>
            <a:endParaRPr dirty="0"/>
          </a:p>
          <a:p>
            <a:pPr marL="228600" lvl="0" indent="-228600" algn="l" rtl="0">
              <a:lnSpc>
                <a:spcPct val="90000"/>
              </a:lnSpc>
              <a:spcBef>
                <a:spcPts val="1000"/>
              </a:spcBef>
              <a:spcAft>
                <a:spcPts val="0"/>
              </a:spcAft>
              <a:buClr>
                <a:schemeClr val="dk1"/>
              </a:buClr>
              <a:buSzPts val="2800"/>
              <a:buChar char="•"/>
            </a:pPr>
            <a:r>
              <a:rPr lang="en-US" dirty="0"/>
              <a:t>Note that we are not going to apply any sort of algorithm to extract parts of an image that have some special feature, but rather simply define a part of the image that we want to obtain by specifying the coordinates of that region.</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29" name="Google Shape;129;p5" descr="Output of the program, showing both the original image and the region of interest (ROI)"/>
          <p:cNvPicPr preferRelativeResize="0"/>
          <p:nvPr/>
        </p:nvPicPr>
        <p:blipFill rotWithShape="1">
          <a:blip r:embed="rId3">
            <a:alphaModFix/>
          </a:blip>
          <a:srcRect/>
          <a:stretch/>
        </p:blipFill>
        <p:spPr>
          <a:xfrm>
            <a:off x="7316867" y="4699866"/>
            <a:ext cx="2871652" cy="1872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t>Object Detection vs. Object Recognition</a:t>
            </a:r>
            <a:br>
              <a:rPr lang="en-US" b="1"/>
            </a:br>
            <a:endParaRPr/>
          </a:p>
        </p:txBody>
      </p:sp>
      <p:sp>
        <p:nvSpPr>
          <p:cNvPr id="135" name="Google Shape;135;p6"/>
          <p:cNvSpPr txBox="1">
            <a:spLocks noGrp="1"/>
          </p:cNvSpPr>
          <p:nvPr>
            <p:ph type="body" idx="1"/>
          </p:nvPr>
        </p:nvSpPr>
        <p:spPr>
          <a:xfrm>
            <a:off x="135800" y="1294650"/>
            <a:ext cx="11860200" cy="4923000"/>
          </a:xfrm>
          <a:prstGeom prst="rect">
            <a:avLst/>
          </a:prstGeom>
          <a:noFill/>
          <a:ln>
            <a:noFill/>
          </a:ln>
        </p:spPr>
        <p:txBody>
          <a:bodyPr spcFirstLastPara="1" wrap="square" lIns="91425" tIns="45700" rIns="91425" bIns="45700" anchor="t" anchorCtr="0">
            <a:normAutofit fontScale="85000" lnSpcReduction="20000"/>
          </a:bodyPr>
          <a:lstStyle/>
          <a:p>
            <a:pPr marL="228600" lvl="0" indent="-215265" algn="just" rtl="0">
              <a:lnSpc>
                <a:spcPct val="90000"/>
              </a:lnSpc>
              <a:spcBef>
                <a:spcPts val="0"/>
              </a:spcBef>
              <a:spcAft>
                <a:spcPts val="0"/>
              </a:spcAft>
              <a:buClr>
                <a:schemeClr val="dk1"/>
              </a:buClr>
              <a:buSzPct val="100000"/>
              <a:buChar char="•"/>
            </a:pPr>
            <a:r>
              <a:rPr lang="en-US" dirty="0"/>
              <a:t>An </a:t>
            </a:r>
            <a:r>
              <a:rPr lang="en-US" b="1" dirty="0"/>
              <a:t>object recognition</a:t>
            </a:r>
            <a:r>
              <a:rPr lang="en-US" dirty="0"/>
              <a:t> algorithm identifies which objects are present in an image. It takes the entire image as an input and outputs class labels and class probabilities of objects present in that image. </a:t>
            </a:r>
            <a:endParaRPr dirty="0"/>
          </a:p>
          <a:p>
            <a:pPr marL="228600" lvl="0" indent="-215265" algn="just" rtl="0">
              <a:lnSpc>
                <a:spcPct val="90000"/>
              </a:lnSpc>
              <a:spcBef>
                <a:spcPts val="1000"/>
              </a:spcBef>
              <a:spcAft>
                <a:spcPts val="0"/>
              </a:spcAft>
              <a:buClr>
                <a:schemeClr val="dk1"/>
              </a:buClr>
              <a:buSzPct val="100000"/>
              <a:buChar char="•"/>
            </a:pPr>
            <a:r>
              <a:rPr lang="en-US" dirty="0"/>
              <a:t>For example, a class label could be “dog” and the associated class probability could be 97%.</a:t>
            </a:r>
            <a:endParaRPr dirty="0"/>
          </a:p>
          <a:p>
            <a:pPr marL="228600" lvl="0" indent="-215265" algn="just" rtl="0">
              <a:lnSpc>
                <a:spcPct val="90000"/>
              </a:lnSpc>
              <a:spcBef>
                <a:spcPts val="1000"/>
              </a:spcBef>
              <a:spcAft>
                <a:spcPts val="0"/>
              </a:spcAft>
              <a:buClr>
                <a:schemeClr val="dk1"/>
              </a:buClr>
              <a:buSzPct val="100000"/>
              <a:buChar char="•"/>
            </a:pPr>
            <a:r>
              <a:rPr lang="en-US" dirty="0"/>
              <a:t>On the other hand, an </a:t>
            </a:r>
            <a:r>
              <a:rPr lang="en-US" b="1" dirty="0"/>
              <a:t>object detection</a:t>
            </a:r>
            <a:r>
              <a:rPr lang="en-US" dirty="0"/>
              <a:t> algorithm not only tells you which objects are present in the image, it also outputs bounding boxes (x, y, width, height) to indicate the location of the objects inside the image.</a:t>
            </a:r>
            <a:endParaRPr dirty="0"/>
          </a:p>
          <a:p>
            <a:pPr marL="228600" lvl="0" indent="-215265" algn="just" rtl="0">
              <a:lnSpc>
                <a:spcPct val="90000"/>
              </a:lnSpc>
              <a:spcBef>
                <a:spcPts val="1000"/>
              </a:spcBef>
              <a:spcAft>
                <a:spcPts val="0"/>
              </a:spcAft>
              <a:buClr>
                <a:schemeClr val="dk1"/>
              </a:buClr>
              <a:buSzPct val="100000"/>
              <a:buChar char="•"/>
            </a:pPr>
            <a:r>
              <a:rPr lang="en-US" dirty="0"/>
              <a:t>At the heart of all object detection algorithms is an object recognition algorithm. </a:t>
            </a:r>
            <a:endParaRPr dirty="0"/>
          </a:p>
          <a:p>
            <a:pPr marL="228600" lvl="0" indent="-215265" algn="just" rtl="0">
              <a:lnSpc>
                <a:spcPct val="90000"/>
              </a:lnSpc>
              <a:spcBef>
                <a:spcPts val="1000"/>
              </a:spcBef>
              <a:spcAft>
                <a:spcPts val="0"/>
              </a:spcAft>
              <a:buClr>
                <a:schemeClr val="dk1"/>
              </a:buClr>
              <a:buSzPct val="100000"/>
              <a:buChar char="•"/>
            </a:pPr>
            <a:r>
              <a:rPr lang="en-US" dirty="0"/>
              <a:t>Suppose we trained an object recognition model which identifies dogs in image patches. This model will tell whether an image has a dog in it or not. It does not tell where the object is located.</a:t>
            </a:r>
            <a:endParaRPr dirty="0"/>
          </a:p>
          <a:p>
            <a:pPr marL="228600" lvl="0" indent="-215265" algn="just" rtl="0">
              <a:lnSpc>
                <a:spcPct val="90000"/>
              </a:lnSpc>
              <a:spcBef>
                <a:spcPts val="1000"/>
              </a:spcBef>
              <a:spcAft>
                <a:spcPts val="0"/>
              </a:spcAft>
              <a:buClr>
                <a:schemeClr val="dk1"/>
              </a:buClr>
              <a:buSzPct val="100000"/>
              <a:buChar char="•"/>
            </a:pPr>
            <a:r>
              <a:rPr lang="en-US" dirty="0"/>
              <a:t>To localize the object, we have to select sub-regions (patches) of the image and then apply the object recognition algorithm to these image patches. The location of the objects is given by the location of the image patches where the class probability returned by the object recognition algorithm is high.</a:t>
            </a:r>
            <a:endParaRPr dirty="0"/>
          </a:p>
          <a:p>
            <a:pPr marL="228600" lvl="0" indent="-64135" algn="l" rtl="0">
              <a:lnSpc>
                <a:spcPct val="90000"/>
              </a:lnSpc>
              <a:spcBef>
                <a:spcPts val="1000"/>
              </a:spcBef>
              <a:spcAft>
                <a:spcPts val="0"/>
              </a:spcAft>
              <a:buClr>
                <a:schemeClr val="dk1"/>
              </a:buClr>
              <a:buSzPct val="10000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5781</Words>
  <Application>Microsoft Office PowerPoint</Application>
  <PresentationFormat>Widescreen</PresentationFormat>
  <Paragraphs>270</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Georgia</vt:lpstr>
      <vt:lpstr>Calibri</vt:lpstr>
      <vt:lpstr>Arial</vt:lpstr>
      <vt:lpstr>Helvetica Neue</vt:lpstr>
      <vt:lpstr>Wingdings</vt:lpstr>
      <vt:lpstr>Office Theme</vt:lpstr>
      <vt:lpstr>Object Detection Using Deep Learning Algorithms (RCNN,FAST RCNN,Faster RCNN) </vt:lpstr>
      <vt:lpstr>Object detection task-Computer Vision</vt:lpstr>
      <vt:lpstr>What is Object Detection?</vt:lpstr>
      <vt:lpstr>Object Detection Overview</vt:lpstr>
      <vt:lpstr>PowerPoint Presentation</vt:lpstr>
      <vt:lpstr>Object Detection Algorithms vs Classification Algorithms</vt:lpstr>
      <vt:lpstr>CNN to classify the presence of the object within that region</vt:lpstr>
      <vt:lpstr>Region of Interest </vt:lpstr>
      <vt:lpstr>Object Detection vs. Object Recognition </vt:lpstr>
      <vt:lpstr>Object Detection vs. Object Recognition</vt:lpstr>
      <vt:lpstr>Image Classification and Detection</vt:lpstr>
      <vt:lpstr>Sliding Window Algorithm</vt:lpstr>
      <vt:lpstr>Sliding Window Algorithm</vt:lpstr>
      <vt:lpstr>Region Proposal Algorithms </vt:lpstr>
      <vt:lpstr>Object Detection</vt:lpstr>
      <vt:lpstr>Region Proposal Phase</vt:lpstr>
      <vt:lpstr>PowerPoint Presentation</vt:lpstr>
      <vt:lpstr>PowerPoint Presentation</vt:lpstr>
      <vt:lpstr>Classification</vt:lpstr>
      <vt:lpstr>PowerPoint Presentation</vt:lpstr>
      <vt:lpstr>PowerPoint Presentation</vt:lpstr>
      <vt:lpstr>One object in Image</vt:lpstr>
      <vt:lpstr>PowerPoint Presentation</vt:lpstr>
      <vt:lpstr>PowerPoint Presentation</vt:lpstr>
      <vt:lpstr>RCNN</vt:lpstr>
      <vt:lpstr>RCNN Steps</vt:lpstr>
      <vt:lpstr>Calculating region Proposals </vt:lpstr>
      <vt:lpstr>Training CNN feature extractor:</vt:lpstr>
      <vt:lpstr>Pretrained network: </vt:lpstr>
      <vt:lpstr>Intersection-Over-Union(IoU)</vt:lpstr>
      <vt:lpstr>PowerPoint Presentation</vt:lpstr>
      <vt:lpstr>Intersection-Over-Union(IoU)</vt:lpstr>
      <vt:lpstr>PowerPoint Presentation</vt:lpstr>
      <vt:lpstr>Fine-tuning the network</vt:lpstr>
      <vt:lpstr>Training class-specific SVM </vt:lpstr>
      <vt:lpstr>Bounding box regression </vt:lpstr>
      <vt:lpstr>PowerPoint Presentation</vt:lpstr>
      <vt:lpstr>Regression Equation</vt:lpstr>
      <vt:lpstr>PowerPoint Presentation</vt:lpstr>
      <vt:lpstr>PowerPoint Presentation</vt:lpstr>
      <vt:lpstr>Non-maximum suppression algorithm:</vt:lpstr>
      <vt:lpstr>Fine-tuning region proposals through regression</vt:lpstr>
      <vt:lpstr>PowerPoint Presentation</vt:lpstr>
      <vt:lpstr>The result from the original paper</vt:lpstr>
      <vt:lpstr>RCNN uses Selective Search for Region Proposals</vt:lpstr>
      <vt:lpstr>PowerPoint Presentation</vt:lpstr>
      <vt:lpstr>PowerPoint Presentation</vt:lpstr>
      <vt:lpstr>A drawback of RCNN: </vt:lpstr>
      <vt:lpstr>PowerPoint Presentation</vt:lpstr>
      <vt:lpstr>PowerPoint Presentation</vt:lpstr>
      <vt:lpstr>R-CNN </vt:lpstr>
      <vt:lpstr>Problems with RCNN </vt:lpstr>
      <vt:lpstr>RCNN </vt:lpstr>
      <vt:lpstr>Spatial Pyramid Pooling</vt:lpstr>
      <vt:lpstr>Fast R-CNN </vt:lpstr>
      <vt:lpstr>Fast R-CNN Pipeline-Architecture details:</vt:lpstr>
      <vt:lpstr>The Fast R-CNN pipeline</vt:lpstr>
      <vt:lpstr>Fast RCNN Steps</vt:lpstr>
      <vt:lpstr>Fast RCNN Steps</vt:lpstr>
      <vt:lpstr>Region of interest pooling </vt:lpstr>
      <vt:lpstr>PowerPoint Presentation</vt:lpstr>
      <vt:lpstr>ROI Pooling Significances</vt:lpstr>
      <vt:lpstr>Problems with Fast RCNN</vt:lpstr>
      <vt:lpstr>      RCNN                                      FAST RCNN</vt:lpstr>
      <vt:lpstr>PowerPoint Presentation</vt:lpstr>
      <vt:lpstr>Faster R-CNN </vt:lpstr>
      <vt:lpstr>PowerPoint Presentation</vt:lpstr>
      <vt:lpstr>Faster R-CNN</vt:lpstr>
      <vt:lpstr>Faster RCNN</vt:lpstr>
      <vt:lpstr>PowerPoint Presentation</vt:lpstr>
      <vt:lpstr>Intuition of Faster RCNN </vt:lpstr>
      <vt:lpstr>Region Proposal Network (RPN)</vt:lpstr>
      <vt:lpstr>RPN</vt:lpstr>
      <vt:lpstr>PowerPoint Presentation</vt:lpstr>
      <vt:lpstr>Anchor Box</vt:lpstr>
      <vt:lpstr>Problems with Faster RCNN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Using Deep Learning Algorithms (RCNN,FAST RCNN,Faster RCNN) </dc:title>
  <dc:creator>Lenovo</dc:creator>
  <cp:lastModifiedBy>Smita Kulkarni</cp:lastModifiedBy>
  <cp:revision>5</cp:revision>
  <dcterms:created xsi:type="dcterms:W3CDTF">2021-08-06T03:41:49Z</dcterms:created>
  <dcterms:modified xsi:type="dcterms:W3CDTF">2022-09-26T02:45:25Z</dcterms:modified>
</cp:coreProperties>
</file>